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24" r:id="rId2"/>
    <p:sldId id="2528" r:id="rId3"/>
    <p:sldId id="2469" r:id="rId4"/>
    <p:sldId id="2525" r:id="rId5"/>
    <p:sldId id="2535" r:id="rId6"/>
    <p:sldId id="256" r:id="rId7"/>
    <p:sldId id="2529" r:id="rId8"/>
    <p:sldId id="2546" r:id="rId9"/>
    <p:sldId id="260" r:id="rId10"/>
    <p:sldId id="2541" r:id="rId11"/>
    <p:sldId id="2542" r:id="rId12"/>
    <p:sldId id="2549" r:id="rId13"/>
    <p:sldId id="259" r:id="rId14"/>
    <p:sldId id="257" r:id="rId15"/>
    <p:sldId id="261" r:id="rId16"/>
    <p:sldId id="2548" r:id="rId17"/>
    <p:sldId id="2536" r:id="rId18"/>
    <p:sldId id="2537" r:id="rId19"/>
    <p:sldId id="2534" r:id="rId20"/>
    <p:sldId id="2538" r:id="rId21"/>
    <p:sldId id="2540" r:id="rId22"/>
    <p:sldId id="2539" r:id="rId23"/>
    <p:sldId id="2545" r:id="rId24"/>
    <p:sldId id="253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05CCB7-238A-4E81-B74C-C54670208B8B}">
          <p14:sldIdLst>
            <p14:sldId id="2524"/>
            <p14:sldId id="2528"/>
            <p14:sldId id="2469"/>
            <p14:sldId id="2525"/>
            <p14:sldId id="2535"/>
            <p14:sldId id="256"/>
            <p14:sldId id="2529"/>
            <p14:sldId id="2546"/>
            <p14:sldId id="260"/>
            <p14:sldId id="2541"/>
            <p14:sldId id="2542"/>
            <p14:sldId id="2549"/>
            <p14:sldId id="259"/>
            <p14:sldId id="257"/>
            <p14:sldId id="261"/>
            <p14:sldId id="2548"/>
            <p14:sldId id="2536"/>
            <p14:sldId id="2537"/>
            <p14:sldId id="2534"/>
            <p14:sldId id="2538"/>
            <p14:sldId id="2540"/>
            <p14:sldId id="2539"/>
            <p14:sldId id="2545"/>
            <p14:sldId id="25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3D7"/>
    <a:srgbClr val="FBE197"/>
    <a:srgbClr val="F5BC9D"/>
    <a:srgbClr val="F7C435"/>
    <a:srgbClr val="B8FEFC"/>
    <a:srgbClr val="81F78C"/>
    <a:srgbClr val="FFE3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4" autoAdjust="0"/>
    <p:restoredTop sz="94660"/>
  </p:normalViewPr>
  <p:slideViewPr>
    <p:cSldViewPr snapToGrid="0">
      <p:cViewPr varScale="1">
        <p:scale>
          <a:sx n="91" d="100"/>
          <a:sy n="91" d="100"/>
        </p:scale>
        <p:origin x="62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6C08D-4B45-4E4C-9AA4-8551B2ACC2A6}" type="datetimeFigureOut">
              <a:rPr lang="en-IN" smtClean="0"/>
              <a:t>01-08-2022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78614-077F-4D9F-858B-F3B03FD380C0}" type="slidenum">
              <a:rPr lang="en-IN" smtClean="0"/>
              <a:t>‹#›</a:t>
            </a:fld>
            <a:endParaRPr lang="en-IN"/>
          </a:p>
        </p:txBody>
      </p:sp>
    </p:spTree>
    <p:extLst>
      <p:ext uri="{BB962C8B-B14F-4D97-AF65-F5344CB8AC3E}">
        <p14:creationId xmlns:p14="http://schemas.microsoft.com/office/powerpoint/2010/main" val="19669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66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718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79498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212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6884-CFC3-4E51-A7F4-BFAA4CD7E9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C890C3F-96AD-4E93-86EF-A344FBED38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B5B34DA-321A-48CF-8CB6-264AFD7945AB}"/>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5" name="Footer Placeholder 4">
            <a:extLst>
              <a:ext uri="{FF2B5EF4-FFF2-40B4-BE49-F238E27FC236}">
                <a16:creationId xmlns:a16="http://schemas.microsoft.com/office/drawing/2014/main" id="{8708BF8A-8E8F-4990-958A-89F7FCA53C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C80D9E-90DE-47AA-81ED-B1BF81F58302}"/>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1877665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C4C1-AB95-4336-B02A-7DF2DC0973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9A0543-1F1C-4DB8-A9D7-B285E4BD88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FAA34E-0B11-4514-908F-3C2089BC25BE}"/>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5" name="Footer Placeholder 4">
            <a:extLst>
              <a:ext uri="{FF2B5EF4-FFF2-40B4-BE49-F238E27FC236}">
                <a16:creationId xmlns:a16="http://schemas.microsoft.com/office/drawing/2014/main" id="{44B664ED-A54B-426E-A7C5-329C570EFD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6ED210-9C43-41A8-9300-09B4F06CB9D3}"/>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1808486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DE3B58-BEAD-48DC-AFC5-E51D74787B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ED4838-04CA-41ED-8145-0A017C002A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442696-A786-4208-A86E-46DDE734C081}"/>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5" name="Footer Placeholder 4">
            <a:extLst>
              <a:ext uri="{FF2B5EF4-FFF2-40B4-BE49-F238E27FC236}">
                <a16:creationId xmlns:a16="http://schemas.microsoft.com/office/drawing/2014/main" id="{55B6E6B8-1F1A-4D49-9BD2-016D634697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61F02F-078F-426B-838A-972144E990C5}"/>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4001442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Tree>
    <p:extLst>
      <p:ext uri="{BB962C8B-B14F-4D97-AF65-F5344CB8AC3E}">
        <p14:creationId xmlns:p14="http://schemas.microsoft.com/office/powerpoint/2010/main" val="35388722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3449460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DA80A15A-88F2-2144-8707-F31DD26C52B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600" spc="0">
                <a:solidFill>
                  <a:schemeClr val="tx2"/>
                </a:solidFill>
              </a:defRPr>
            </a:lvl1pPr>
            <a:lvl2pPr>
              <a:lnSpc>
                <a:spcPct val="150000"/>
              </a:lnSpc>
              <a:defRPr sz="1400" spc="0">
                <a:solidFill>
                  <a:schemeClr val="tx2"/>
                </a:solidFill>
              </a:defRPr>
            </a:lvl2pPr>
            <a:lvl3pPr>
              <a:lnSpc>
                <a:spcPct val="150000"/>
              </a:lnSpc>
              <a:defRPr sz="1200" spc="0">
                <a:solidFill>
                  <a:schemeClr val="tx2"/>
                </a:solidFill>
              </a:defRPr>
            </a:lvl3pPr>
            <a:lvl4pPr>
              <a:lnSpc>
                <a:spcPct val="150000"/>
              </a:lnSpc>
              <a:defRPr sz="1100" spc="0">
                <a:solidFill>
                  <a:schemeClr val="tx2"/>
                </a:solidFill>
              </a:defRPr>
            </a:lvl4pPr>
            <a:lvl5pPr>
              <a:lnSpc>
                <a:spcPct val="150000"/>
              </a:lnSpc>
              <a:defRPr sz="11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156525220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s in Squares">
    <p:spTree>
      <p:nvGrpSpPr>
        <p:cNvPr id="1" name=""/>
        <p:cNvGrpSpPr/>
        <p:nvPr/>
      </p:nvGrpSpPr>
      <p:grpSpPr>
        <a:xfrm>
          <a:off x="0" y="0"/>
          <a:ext cx="0" cy="0"/>
          <a:chOff x="0" y="0"/>
          <a:chExt cx="0" cy="0"/>
        </a:xfrm>
      </p:grpSpPr>
      <p:sp>
        <p:nvSpPr>
          <p:cNvPr id="13" name="Полилиния 12"/>
          <p:cNvSpPr>
            <a:spLocks noGrp="1"/>
          </p:cNvSpPr>
          <p:nvPr>
            <p:ph type="pic" sz="quarter" idx="14"/>
          </p:nvPr>
        </p:nvSpPr>
        <p:spPr>
          <a:xfrm>
            <a:off x="6458601" y="-13063"/>
            <a:ext cx="4984597" cy="6881852"/>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a:lvl1pPr>
          </a:lstStyle>
          <a:p>
            <a:r>
              <a:rPr lang="en-US"/>
              <a:t>Click icon to add picture</a:t>
            </a:r>
            <a:endParaRPr lang="en-US" dirty="0"/>
          </a:p>
        </p:txBody>
      </p:sp>
      <p:sp>
        <p:nvSpPr>
          <p:cNvPr id="7" name="Shape 223">
            <a:extLst>
              <a:ext uri="{FF2B5EF4-FFF2-40B4-BE49-F238E27FC236}">
                <a16:creationId xmlns:a16="http://schemas.microsoft.com/office/drawing/2014/main" id="{00159812-53E9-D848-9606-198A5B9858E2}"/>
              </a:ext>
            </a:extLst>
          </p:cNvPr>
          <p:cNvSpPr/>
          <p:nvPr userDrawn="1"/>
        </p:nvSpPr>
        <p:spPr>
          <a:xfrm>
            <a:off x="10491266" y="1562652"/>
            <a:ext cx="1562173" cy="1562173"/>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8" name="Shape 224">
            <a:extLst>
              <a:ext uri="{FF2B5EF4-FFF2-40B4-BE49-F238E27FC236}">
                <a16:creationId xmlns:a16="http://schemas.microsoft.com/office/drawing/2014/main" id="{B6EC8FD8-5421-9645-9F0E-CBC6D7CF690B}"/>
              </a:ext>
            </a:extLst>
          </p:cNvPr>
          <p:cNvSpPr/>
          <p:nvPr userDrawn="1"/>
        </p:nvSpPr>
        <p:spPr>
          <a:xfrm>
            <a:off x="7144406" y="879573"/>
            <a:ext cx="662702" cy="662702"/>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9" name="Shape 225">
            <a:extLst>
              <a:ext uri="{FF2B5EF4-FFF2-40B4-BE49-F238E27FC236}">
                <a16:creationId xmlns:a16="http://schemas.microsoft.com/office/drawing/2014/main" id="{FB52FD4B-1ED8-5C42-8013-FD61B2A3A2CB}"/>
              </a:ext>
            </a:extLst>
          </p:cNvPr>
          <p:cNvSpPr/>
          <p:nvPr userDrawn="1"/>
        </p:nvSpPr>
        <p:spPr>
          <a:xfrm>
            <a:off x="11488701" y="6383701"/>
            <a:ext cx="781358" cy="781358"/>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14" name="Title 1">
            <a:extLst>
              <a:ext uri="{FF2B5EF4-FFF2-40B4-BE49-F238E27FC236}">
                <a16:creationId xmlns:a16="http://schemas.microsoft.com/office/drawing/2014/main" id="{69038DA1-6D5C-EA47-BDA4-388C0BC571D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5" name="Text Placeholder 11">
            <a:extLst>
              <a:ext uri="{FF2B5EF4-FFF2-40B4-BE49-F238E27FC236}">
                <a16:creationId xmlns:a16="http://schemas.microsoft.com/office/drawing/2014/main" id="{D7404C76-F118-6149-96DF-BF25D43E26A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a:extLst>
              <a:ext uri="{FF2B5EF4-FFF2-40B4-BE49-F238E27FC236}">
                <a16:creationId xmlns:a16="http://schemas.microsoft.com/office/drawing/2014/main" id="{7205F80F-3B88-A44D-812A-11909F0C93D8}"/>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60751192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88337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2A42-AE0C-4F7A-85BC-DABCA8B7A9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3246D9-B2D9-4961-A282-4D88C60A21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1B0779-6876-46AD-B69F-D416A78D2F79}"/>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5" name="Footer Placeholder 4">
            <a:extLst>
              <a:ext uri="{FF2B5EF4-FFF2-40B4-BE49-F238E27FC236}">
                <a16:creationId xmlns:a16="http://schemas.microsoft.com/office/drawing/2014/main" id="{25064169-79C7-48D7-8EEB-DE12091411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1140CF-913B-49C8-9339-A6A147851729}"/>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3915448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CFD2-00B3-4279-8BD4-5F5CE639A7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966A4E4-E67C-4018-A6C9-D32DF57F9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1A721E-5139-426D-A5AD-70524CDB2691}"/>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5" name="Footer Placeholder 4">
            <a:extLst>
              <a:ext uri="{FF2B5EF4-FFF2-40B4-BE49-F238E27FC236}">
                <a16:creationId xmlns:a16="http://schemas.microsoft.com/office/drawing/2014/main" id="{F05180FE-AA75-4020-8DB4-923C649AB9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4EF04-893C-4B5F-B804-3C0100C1B426}"/>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80025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3E12-7C2C-4816-92EB-826B0A5C05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8EEA24-BCBC-4FD5-8339-34E3A883B1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C6A823-753D-4528-8151-4A18AA0001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6CD858F-8462-4073-BA56-40730F3A9CD3}"/>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6" name="Footer Placeholder 5">
            <a:extLst>
              <a:ext uri="{FF2B5EF4-FFF2-40B4-BE49-F238E27FC236}">
                <a16:creationId xmlns:a16="http://schemas.microsoft.com/office/drawing/2014/main" id="{6FA11236-EE04-4DBA-9F46-1397E30BB8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5044F0-5CFF-482A-93D8-3C19078E5B70}"/>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3327342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EF86-F808-4AFE-89C8-CE5B24D90D5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741F71-EAB6-4B78-8AF9-8A5526DD4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03A7FA-74FF-457C-887A-C4040E16AD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6EBEC9-CE6B-45B7-9651-719DEDCE2D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22C37E-1C1F-49DE-8E59-E85237CEE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A19257-4C7A-4F4D-9D14-43A3C5965E68}"/>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8" name="Footer Placeholder 7">
            <a:extLst>
              <a:ext uri="{FF2B5EF4-FFF2-40B4-BE49-F238E27FC236}">
                <a16:creationId xmlns:a16="http://schemas.microsoft.com/office/drawing/2014/main" id="{E884AF74-C50B-4204-96CF-A7AF18E3DA3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F67F91-FC34-4C4A-8BAD-30392E726AF8}"/>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3616245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A37D-7321-4801-A431-D99A9B46125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B70D8AA-B977-49DA-8016-F8AAC5D5CD5A}"/>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4" name="Footer Placeholder 3">
            <a:extLst>
              <a:ext uri="{FF2B5EF4-FFF2-40B4-BE49-F238E27FC236}">
                <a16:creationId xmlns:a16="http://schemas.microsoft.com/office/drawing/2014/main" id="{DF1DDA0F-93C2-4038-BC0B-F61AD7CA6E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1CDF74-AD99-42B4-A04F-032AF256C49D}"/>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2473414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F799F1-F2D0-4713-B7B0-B96DF5A2CCC8}"/>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3" name="Footer Placeholder 2">
            <a:extLst>
              <a:ext uri="{FF2B5EF4-FFF2-40B4-BE49-F238E27FC236}">
                <a16:creationId xmlns:a16="http://schemas.microsoft.com/office/drawing/2014/main" id="{2E9A6C63-DD58-437E-85C0-66D2CC1F35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0CF647-558D-4B63-BDCB-4FEFF6E11267}"/>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239403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B8E6-EACC-47B2-AD82-9AAA4AC77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EDA3F9-4AD9-43ED-886B-3323F11865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0F25DC-1FB3-44E9-954A-085ADB585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FE0902-8656-4C23-B8A3-E0DBD1BFF7C0}"/>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6" name="Footer Placeholder 5">
            <a:extLst>
              <a:ext uri="{FF2B5EF4-FFF2-40B4-BE49-F238E27FC236}">
                <a16:creationId xmlns:a16="http://schemas.microsoft.com/office/drawing/2014/main" id="{BD43279C-0D37-4010-B229-6398B418AB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AF5166-17AF-4B26-AAD1-B752EF481015}"/>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104103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2881-84C1-4035-97EE-A0397A60E4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76A772-A5C4-44FA-84DF-C83360DD9F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6AD5077-1B41-4BC9-83C2-3A9F7FFA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A5B8AE-6CED-4392-8C32-DA3577BB1166}"/>
              </a:ext>
            </a:extLst>
          </p:cNvPr>
          <p:cNvSpPr>
            <a:spLocks noGrp="1"/>
          </p:cNvSpPr>
          <p:nvPr>
            <p:ph type="dt" sz="half" idx="10"/>
          </p:nvPr>
        </p:nvSpPr>
        <p:spPr/>
        <p:txBody>
          <a:bodyPr/>
          <a:lstStyle/>
          <a:p>
            <a:fld id="{239B3874-458A-43E1-9A79-6F7F0B918D51}" type="datetimeFigureOut">
              <a:rPr lang="en-IN" smtClean="0"/>
              <a:t>01-08-2022</a:t>
            </a:fld>
            <a:endParaRPr lang="en-IN"/>
          </a:p>
        </p:txBody>
      </p:sp>
      <p:sp>
        <p:nvSpPr>
          <p:cNvPr id="6" name="Footer Placeholder 5">
            <a:extLst>
              <a:ext uri="{FF2B5EF4-FFF2-40B4-BE49-F238E27FC236}">
                <a16:creationId xmlns:a16="http://schemas.microsoft.com/office/drawing/2014/main" id="{1F0664B2-B14B-4C9C-A933-86EF7CF362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AC6DED-60F1-41DC-B7EB-F3E89DC926ED}"/>
              </a:ext>
            </a:extLst>
          </p:cNvPr>
          <p:cNvSpPr>
            <a:spLocks noGrp="1"/>
          </p:cNvSpPr>
          <p:nvPr>
            <p:ph type="sldNum" sz="quarter" idx="12"/>
          </p:nvPr>
        </p:nvSpPr>
        <p:spPr/>
        <p:txBody>
          <a:bodyPr/>
          <a:lstStyle/>
          <a:p>
            <a:fld id="{C9C0EEAD-A20B-43DF-93BE-EF627E24CBAE}" type="slidenum">
              <a:rPr lang="en-IN" smtClean="0"/>
              <a:t>‹#›</a:t>
            </a:fld>
            <a:endParaRPr lang="en-IN"/>
          </a:p>
        </p:txBody>
      </p:sp>
    </p:spTree>
    <p:extLst>
      <p:ext uri="{BB962C8B-B14F-4D97-AF65-F5344CB8AC3E}">
        <p14:creationId xmlns:p14="http://schemas.microsoft.com/office/powerpoint/2010/main" val="189398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7EA18A-FBF2-43C6-B7C4-23B4AB2E3C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D602D2-AB56-4591-BC7B-407314DB3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CBB754-6AD9-4CEC-997B-617EE3938D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B3874-458A-43E1-9A79-6F7F0B918D51}" type="datetimeFigureOut">
              <a:rPr lang="en-IN" smtClean="0"/>
              <a:t>01-08-2022</a:t>
            </a:fld>
            <a:endParaRPr lang="en-IN"/>
          </a:p>
        </p:txBody>
      </p:sp>
      <p:sp>
        <p:nvSpPr>
          <p:cNvPr id="5" name="Footer Placeholder 4">
            <a:extLst>
              <a:ext uri="{FF2B5EF4-FFF2-40B4-BE49-F238E27FC236}">
                <a16:creationId xmlns:a16="http://schemas.microsoft.com/office/drawing/2014/main" id="{85363928-91C3-492C-91A2-D1EC57E816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AFA14D-1FBE-4EE4-91C3-CE5222C5F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C0EEAD-A20B-43DF-93BE-EF627E24CBAE}" type="slidenum">
              <a:rPr lang="en-IN" smtClean="0"/>
              <a:t>‹#›</a:t>
            </a:fld>
            <a:endParaRPr lang="en-IN"/>
          </a:p>
        </p:txBody>
      </p:sp>
    </p:spTree>
    <p:extLst>
      <p:ext uri="{BB962C8B-B14F-4D97-AF65-F5344CB8AC3E}">
        <p14:creationId xmlns:p14="http://schemas.microsoft.com/office/powerpoint/2010/main" val="3843079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public.tableau.com/shared/MRW7GSRK2?:display_count=n&amp;:origin=viz_share_lin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ublic.tableau.com/views/EDALAST1_0/MENU?:language=en-US&amp;publish=yes&amp;:display_count=n&amp;:origin=viz_share_link"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oman walking in big city">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a:srcRect t="35194" r="26570" b="8624"/>
          <a:stretch/>
        </p:blipFill>
        <p:spPr>
          <a:xfrm>
            <a:off x="729842" y="36353"/>
            <a:ext cx="11462158" cy="6821647"/>
          </a:xfrm>
        </p:spPr>
      </p:pic>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612393" y="3843168"/>
            <a:ext cx="6464549" cy="1970403"/>
          </a:xfrm>
        </p:spPr>
        <p:txBody>
          <a:bodyPr/>
          <a:lstStyle/>
          <a:p>
            <a:r>
              <a:rPr lang="en-US" sz="8000" dirty="0">
                <a:latin typeface="Bahnschrift" panose="020B0502040204020203" pitchFamily="34" charset="0"/>
              </a:rPr>
              <a:t>AirBnB</a:t>
            </a:r>
            <a:br>
              <a:rPr lang="en-US" sz="8000" dirty="0"/>
            </a:br>
            <a:r>
              <a:rPr lang="en-US" sz="2800" dirty="0"/>
              <a:t>Home Rental Analysis</a:t>
            </a:r>
          </a:p>
        </p:txBody>
      </p:sp>
      <p:pic>
        <p:nvPicPr>
          <p:cNvPr id="4" name="Picture 3">
            <a:extLst>
              <a:ext uri="{FF2B5EF4-FFF2-40B4-BE49-F238E27FC236}">
                <a16:creationId xmlns:a16="http://schemas.microsoft.com/office/drawing/2014/main" id="{D92045E9-EDBD-47DD-9E36-D53AA518ABE3}"/>
              </a:ext>
            </a:extLst>
          </p:cNvPr>
          <p:cNvPicPr>
            <a:picLocks noChangeAspect="1"/>
          </p:cNvPicPr>
          <p:nvPr/>
        </p:nvPicPr>
        <p:blipFill>
          <a:blip r:embed="rId4"/>
          <a:stretch>
            <a:fillRect/>
          </a:stretch>
        </p:blipFill>
        <p:spPr>
          <a:xfrm>
            <a:off x="4412608" y="4446165"/>
            <a:ext cx="2664334" cy="1124125"/>
          </a:xfrm>
          <a:prstGeom prst="rect">
            <a:avLst/>
          </a:prstGeom>
        </p:spPr>
      </p:pic>
      <p:sp>
        <p:nvSpPr>
          <p:cNvPr id="7" name="Rectangle 6">
            <a:extLst>
              <a:ext uri="{FF2B5EF4-FFF2-40B4-BE49-F238E27FC236}">
                <a16:creationId xmlns:a16="http://schemas.microsoft.com/office/drawing/2014/main" id="{E50C5A60-D803-42A4-BBD8-5802DA5921A9}"/>
              </a:ext>
            </a:extLst>
          </p:cNvPr>
          <p:cNvSpPr/>
          <p:nvPr/>
        </p:nvSpPr>
        <p:spPr>
          <a:xfrm>
            <a:off x="226503" y="3429000"/>
            <a:ext cx="369115" cy="2141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56E65B9-EEF7-4B0E-AF18-B5D347A8358E}"/>
              </a:ext>
            </a:extLst>
          </p:cNvPr>
          <p:cNvSpPr/>
          <p:nvPr/>
        </p:nvSpPr>
        <p:spPr>
          <a:xfrm>
            <a:off x="83891" y="5947794"/>
            <a:ext cx="645951" cy="7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7A18965-A3FB-40CB-9F0D-D839C563C1A5}"/>
              </a:ext>
            </a:extLst>
          </p:cNvPr>
          <p:cNvSpPr/>
          <p:nvPr/>
        </p:nvSpPr>
        <p:spPr>
          <a:xfrm>
            <a:off x="385892" y="146807"/>
            <a:ext cx="67113" cy="65643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96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5EEE-60C9-F518-0DFD-641CC2D4C4F4}"/>
              </a:ext>
            </a:extLst>
          </p:cNvPr>
          <p:cNvSpPr>
            <a:spLocks noGrp="1"/>
          </p:cNvSpPr>
          <p:nvPr>
            <p:ph type="title"/>
          </p:nvPr>
        </p:nvSpPr>
        <p:spPr>
          <a:xfrm>
            <a:off x="3963448" y="2389144"/>
            <a:ext cx="3795319" cy="1039856"/>
          </a:xfrm>
        </p:spPr>
        <p:txBody>
          <a:bodyPr>
            <a:normAutofit/>
          </a:bodyPr>
          <a:lstStyle/>
          <a:p>
            <a:pPr algn="ctr"/>
            <a:r>
              <a:rPr lang="en-IN" sz="2800" b="1" u="sng" dirty="0"/>
              <a:t>Objective</a:t>
            </a:r>
          </a:p>
        </p:txBody>
      </p:sp>
      <p:sp>
        <p:nvSpPr>
          <p:cNvPr id="3" name="Content Placeholder 2">
            <a:extLst>
              <a:ext uri="{FF2B5EF4-FFF2-40B4-BE49-F238E27FC236}">
                <a16:creationId xmlns:a16="http://schemas.microsoft.com/office/drawing/2014/main" id="{451EFA5C-CB51-DB6E-5A36-36AA7C9DBEB8}"/>
              </a:ext>
            </a:extLst>
          </p:cNvPr>
          <p:cNvSpPr>
            <a:spLocks noGrp="1"/>
          </p:cNvSpPr>
          <p:nvPr>
            <p:ph idx="1"/>
          </p:nvPr>
        </p:nvSpPr>
        <p:spPr>
          <a:xfrm>
            <a:off x="1863362" y="3854617"/>
            <a:ext cx="9115341" cy="696665"/>
          </a:xfrm>
        </p:spPr>
        <p:txBody>
          <a:bodyPr>
            <a:normAutofit lnSpcReduction="10000"/>
          </a:bodyPr>
          <a:lstStyle/>
          <a:p>
            <a:pPr marL="0" indent="0" algn="just">
              <a:buNone/>
            </a:pPr>
            <a:r>
              <a:rPr lang="en-US" sz="2400" dirty="0">
                <a:cs typeface="Arial"/>
              </a:rPr>
              <a:t>Identify if there are any trends and seasons when travelers book these accommodations, Analyze and try to forecast revenue.</a:t>
            </a:r>
            <a:endParaRPr lang="en-IN" sz="2400" dirty="0"/>
          </a:p>
        </p:txBody>
      </p:sp>
      <p:sp>
        <p:nvSpPr>
          <p:cNvPr id="4" name="TextBox 3">
            <a:extLst>
              <a:ext uri="{FF2B5EF4-FFF2-40B4-BE49-F238E27FC236}">
                <a16:creationId xmlns:a16="http://schemas.microsoft.com/office/drawing/2014/main" id="{383B9249-0105-41C4-B66A-0DF2D0753541}"/>
              </a:ext>
            </a:extLst>
          </p:cNvPr>
          <p:cNvSpPr txBox="1"/>
          <p:nvPr/>
        </p:nvSpPr>
        <p:spPr>
          <a:xfrm>
            <a:off x="4116197" y="1300294"/>
            <a:ext cx="3489820" cy="523220"/>
          </a:xfrm>
          <a:prstGeom prst="rect">
            <a:avLst/>
          </a:prstGeom>
          <a:noFill/>
        </p:spPr>
        <p:txBody>
          <a:bodyPr wrap="square" rtlCol="0">
            <a:spAutoFit/>
          </a:bodyPr>
          <a:lstStyle/>
          <a:p>
            <a:pPr algn="ctr"/>
            <a:r>
              <a:rPr lang="en-US" sz="2800" b="1" u="sng" dirty="0"/>
              <a:t>TIME SERIES ANALYSIS</a:t>
            </a:r>
            <a:endParaRPr lang="en-IN" sz="2800" b="1" u="sng" dirty="0"/>
          </a:p>
        </p:txBody>
      </p:sp>
      <p:sp>
        <p:nvSpPr>
          <p:cNvPr id="5" name="Rectangle 4">
            <a:extLst>
              <a:ext uri="{FF2B5EF4-FFF2-40B4-BE49-F238E27FC236}">
                <a16:creationId xmlns:a16="http://schemas.microsoft.com/office/drawing/2014/main" id="{22F1D1E2-24F3-4AF6-93AF-C73AB7CDB734}"/>
              </a:ext>
            </a:extLst>
          </p:cNvPr>
          <p:cNvSpPr/>
          <p:nvPr/>
        </p:nvSpPr>
        <p:spPr>
          <a:xfrm>
            <a:off x="399126" y="461394"/>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6737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EC53-A3C7-037C-AAFC-0C5FDEF4A1E9}"/>
              </a:ext>
            </a:extLst>
          </p:cNvPr>
          <p:cNvSpPr>
            <a:spLocks noGrp="1"/>
          </p:cNvSpPr>
          <p:nvPr>
            <p:ph type="ctrTitle"/>
          </p:nvPr>
        </p:nvSpPr>
        <p:spPr>
          <a:xfrm>
            <a:off x="1528689" y="0"/>
            <a:ext cx="9828424" cy="1364974"/>
          </a:xfrm>
        </p:spPr>
        <p:txBody>
          <a:bodyPr>
            <a:normAutofit fontScale="90000"/>
          </a:bodyPr>
          <a:lstStyle/>
          <a:p>
            <a:r>
              <a:rPr lang="en-US" sz="3600" b="1" dirty="0"/>
              <a:t>What are the characteristics of AirBnB over the time period </a:t>
            </a:r>
            <a:br>
              <a:rPr lang="en-US" dirty="0"/>
            </a:br>
            <a:endParaRPr lang="en-IN" dirty="0"/>
          </a:p>
        </p:txBody>
      </p:sp>
      <p:sp>
        <p:nvSpPr>
          <p:cNvPr id="3" name="Subtitle 2">
            <a:extLst>
              <a:ext uri="{FF2B5EF4-FFF2-40B4-BE49-F238E27FC236}">
                <a16:creationId xmlns:a16="http://schemas.microsoft.com/office/drawing/2014/main" id="{EDC19BFC-1926-A96F-6401-A64D9851C8D1}"/>
              </a:ext>
            </a:extLst>
          </p:cNvPr>
          <p:cNvSpPr>
            <a:spLocks noGrp="1"/>
          </p:cNvSpPr>
          <p:nvPr>
            <p:ph type="subTitle" idx="1"/>
          </p:nvPr>
        </p:nvSpPr>
        <p:spPr>
          <a:xfrm>
            <a:off x="39756" y="1478193"/>
            <a:ext cx="3246783" cy="1042796"/>
          </a:xfrm>
        </p:spPr>
        <p:txBody>
          <a:bodyPr>
            <a:normAutofit/>
          </a:bodyPr>
          <a:lstStyle/>
          <a:p>
            <a:r>
              <a:rPr lang="en-US" dirty="0"/>
              <a:t>Checking for the trend and seasonality </a:t>
            </a:r>
            <a:endParaRPr lang="en-IN" dirty="0"/>
          </a:p>
        </p:txBody>
      </p:sp>
      <p:sp>
        <p:nvSpPr>
          <p:cNvPr id="8" name="TextBox 7">
            <a:extLst>
              <a:ext uri="{FF2B5EF4-FFF2-40B4-BE49-F238E27FC236}">
                <a16:creationId xmlns:a16="http://schemas.microsoft.com/office/drawing/2014/main" id="{A19C88A6-AA66-601F-C4F6-8DC42215C00B}"/>
              </a:ext>
            </a:extLst>
          </p:cNvPr>
          <p:cNvSpPr txBox="1"/>
          <p:nvPr/>
        </p:nvSpPr>
        <p:spPr>
          <a:xfrm>
            <a:off x="291548" y="2839515"/>
            <a:ext cx="2743200"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Data shows upward trend over time period </a:t>
            </a:r>
          </a:p>
          <a:p>
            <a:pPr marL="285750" indent="-285750">
              <a:buFont typeface="Wingdings" panose="05000000000000000000" pitchFamily="2" charset="2"/>
              <a:buChar char="§"/>
            </a:pPr>
            <a:r>
              <a:rPr lang="en-US" dirty="0"/>
              <a:t>That means Airbnb is having growth over 2009 -2016</a:t>
            </a:r>
            <a:endParaRPr lang="en-IN" dirty="0"/>
          </a:p>
        </p:txBody>
      </p:sp>
      <p:sp>
        <p:nvSpPr>
          <p:cNvPr id="9" name="TextBox 8">
            <a:extLst>
              <a:ext uri="{FF2B5EF4-FFF2-40B4-BE49-F238E27FC236}">
                <a16:creationId xmlns:a16="http://schemas.microsoft.com/office/drawing/2014/main" id="{7BC664E8-7AAA-6943-BE93-424234B1B4AC}"/>
              </a:ext>
            </a:extLst>
          </p:cNvPr>
          <p:cNvSpPr txBox="1"/>
          <p:nvPr/>
        </p:nvSpPr>
        <p:spPr>
          <a:xfrm>
            <a:off x="291548" y="4731025"/>
            <a:ext cx="2743200"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Data also shows there is a seasonality </a:t>
            </a:r>
          </a:p>
          <a:p>
            <a:pPr marL="285750" indent="-285750">
              <a:buFont typeface="Wingdings" panose="05000000000000000000" pitchFamily="2" charset="2"/>
              <a:buChar char="Ø"/>
            </a:pPr>
            <a:r>
              <a:rPr lang="en-US" dirty="0"/>
              <a:t>It shows in a particular season revenue are higher than usual </a:t>
            </a:r>
            <a:endParaRPr lang="en-IN" dirty="0"/>
          </a:p>
        </p:txBody>
      </p:sp>
      <p:pic>
        <p:nvPicPr>
          <p:cNvPr id="6" name="Picture 5">
            <a:extLst>
              <a:ext uri="{FF2B5EF4-FFF2-40B4-BE49-F238E27FC236}">
                <a16:creationId xmlns:a16="http://schemas.microsoft.com/office/drawing/2014/main" id="{F6C9BF27-2CE8-E325-A97F-781CA1110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8" y="1364974"/>
            <a:ext cx="8918713" cy="5161905"/>
          </a:xfrm>
          <a:prstGeom prst="rect">
            <a:avLst/>
          </a:prstGeom>
        </p:spPr>
      </p:pic>
      <p:sp>
        <p:nvSpPr>
          <p:cNvPr id="7" name="TextBox 6">
            <a:extLst>
              <a:ext uri="{FF2B5EF4-FFF2-40B4-BE49-F238E27FC236}">
                <a16:creationId xmlns:a16="http://schemas.microsoft.com/office/drawing/2014/main" id="{1AFB6480-8E47-D73C-0864-6BBFBDA34C48}"/>
              </a:ext>
            </a:extLst>
          </p:cNvPr>
          <p:cNvSpPr txBox="1"/>
          <p:nvPr/>
        </p:nvSpPr>
        <p:spPr>
          <a:xfrm>
            <a:off x="309487" y="729258"/>
            <a:ext cx="5587729" cy="369332"/>
          </a:xfrm>
          <a:prstGeom prst="rect">
            <a:avLst/>
          </a:prstGeom>
          <a:noFill/>
        </p:spPr>
        <p:txBody>
          <a:bodyPr wrap="square" rtlCol="0">
            <a:spAutoFit/>
          </a:bodyPr>
          <a:lstStyle/>
          <a:p>
            <a:r>
              <a:rPr lang="en-IN" b="1" dirty="0"/>
              <a:t>Feature selected</a:t>
            </a:r>
            <a:r>
              <a:rPr lang="en-IN" dirty="0"/>
              <a:t>: host since(Date) and price(Revenue)</a:t>
            </a:r>
          </a:p>
        </p:txBody>
      </p:sp>
    </p:spTree>
    <p:extLst>
      <p:ext uri="{BB962C8B-B14F-4D97-AF65-F5344CB8AC3E}">
        <p14:creationId xmlns:p14="http://schemas.microsoft.com/office/powerpoint/2010/main" val="27555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26351-3982-10A5-78CD-E81CC8EFA918}"/>
              </a:ext>
            </a:extLst>
          </p:cNvPr>
          <p:cNvSpPr>
            <a:spLocks noGrp="1"/>
          </p:cNvSpPr>
          <p:nvPr>
            <p:ph type="title"/>
          </p:nvPr>
        </p:nvSpPr>
        <p:spPr>
          <a:xfrm>
            <a:off x="0" y="18256"/>
            <a:ext cx="10515600" cy="662782"/>
          </a:xfrm>
        </p:spPr>
        <p:txBody>
          <a:bodyPr>
            <a:normAutofit/>
          </a:bodyPr>
          <a:lstStyle/>
          <a:p>
            <a:r>
              <a:rPr lang="en-IN" sz="3200" dirty="0"/>
              <a:t>Models for the Timeseries	</a:t>
            </a:r>
          </a:p>
        </p:txBody>
      </p:sp>
      <p:pic>
        <p:nvPicPr>
          <p:cNvPr id="5" name="Content Placeholder 4">
            <a:extLst>
              <a:ext uri="{FF2B5EF4-FFF2-40B4-BE49-F238E27FC236}">
                <a16:creationId xmlns:a16="http://schemas.microsoft.com/office/drawing/2014/main" id="{3975C31D-11C8-CD91-3A75-19B3F9B304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0646" y="471681"/>
            <a:ext cx="5621560" cy="3082579"/>
          </a:xfrm>
        </p:spPr>
      </p:pic>
      <p:pic>
        <p:nvPicPr>
          <p:cNvPr id="7" name="Picture 6">
            <a:extLst>
              <a:ext uri="{FF2B5EF4-FFF2-40B4-BE49-F238E27FC236}">
                <a16:creationId xmlns:a16="http://schemas.microsoft.com/office/drawing/2014/main" id="{C17D36B0-4BD9-0F75-9BB2-F2BA6B7DD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670" y="3864456"/>
            <a:ext cx="5459896" cy="2917861"/>
          </a:xfrm>
          <a:prstGeom prst="rect">
            <a:avLst/>
          </a:prstGeom>
        </p:spPr>
      </p:pic>
      <p:pic>
        <p:nvPicPr>
          <p:cNvPr id="9" name="Picture 8">
            <a:extLst>
              <a:ext uri="{FF2B5EF4-FFF2-40B4-BE49-F238E27FC236}">
                <a16:creationId xmlns:a16="http://schemas.microsoft.com/office/drawing/2014/main" id="{D5ABE5E6-ACE8-AF60-FC72-48A7751AA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206" y="4098888"/>
            <a:ext cx="2393232" cy="1912874"/>
          </a:xfrm>
          <a:prstGeom prst="rect">
            <a:avLst/>
          </a:prstGeom>
        </p:spPr>
      </p:pic>
      <p:pic>
        <p:nvPicPr>
          <p:cNvPr id="11" name="Picture 10">
            <a:extLst>
              <a:ext uri="{FF2B5EF4-FFF2-40B4-BE49-F238E27FC236}">
                <a16:creationId xmlns:a16="http://schemas.microsoft.com/office/drawing/2014/main" id="{0C9F6E8B-164A-56C0-9F23-BE485987B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0227" y="5367280"/>
            <a:ext cx="1303985" cy="541835"/>
          </a:xfrm>
          <a:prstGeom prst="rect">
            <a:avLst/>
          </a:prstGeom>
        </p:spPr>
      </p:pic>
      <p:pic>
        <p:nvPicPr>
          <p:cNvPr id="13" name="Picture 12">
            <a:extLst>
              <a:ext uri="{FF2B5EF4-FFF2-40B4-BE49-F238E27FC236}">
                <a16:creationId xmlns:a16="http://schemas.microsoft.com/office/drawing/2014/main" id="{7A7A1F3E-139E-D78D-DACF-B7A863829B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878" y="991234"/>
            <a:ext cx="2393232" cy="1517099"/>
          </a:xfrm>
          <a:prstGeom prst="rect">
            <a:avLst/>
          </a:prstGeom>
          <a:ln>
            <a:solidFill>
              <a:schemeClr val="bg1"/>
            </a:solidFill>
          </a:ln>
        </p:spPr>
      </p:pic>
      <p:pic>
        <p:nvPicPr>
          <p:cNvPr id="15" name="Picture 14">
            <a:extLst>
              <a:ext uri="{FF2B5EF4-FFF2-40B4-BE49-F238E27FC236}">
                <a16:creationId xmlns:a16="http://schemas.microsoft.com/office/drawing/2014/main" id="{AB17A8AA-B4CA-D841-EF30-A027545D7B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4568" y="2101533"/>
            <a:ext cx="1995804" cy="401505"/>
          </a:xfrm>
          <a:prstGeom prst="rect">
            <a:avLst/>
          </a:prstGeom>
        </p:spPr>
      </p:pic>
      <p:sp>
        <p:nvSpPr>
          <p:cNvPr id="4" name="Rectangle 3">
            <a:extLst>
              <a:ext uri="{FF2B5EF4-FFF2-40B4-BE49-F238E27FC236}">
                <a16:creationId xmlns:a16="http://schemas.microsoft.com/office/drawing/2014/main" id="{F9A3C970-AE80-E313-EEC3-0F51A392985C}"/>
              </a:ext>
            </a:extLst>
          </p:cNvPr>
          <p:cNvSpPr/>
          <p:nvPr/>
        </p:nvSpPr>
        <p:spPr>
          <a:xfrm>
            <a:off x="11562987" y="2545273"/>
            <a:ext cx="602451" cy="299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EB6AC3CE-73DD-1135-F37D-5E9B2C5FE4A9}"/>
              </a:ext>
            </a:extLst>
          </p:cNvPr>
          <p:cNvSpPr/>
          <p:nvPr/>
        </p:nvSpPr>
        <p:spPr>
          <a:xfrm>
            <a:off x="11535469" y="2139335"/>
            <a:ext cx="582641" cy="244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bg1"/>
                </a:solidFill>
              </a:ln>
              <a:solidFill>
                <a:schemeClr val="bg1"/>
              </a:solidFill>
            </a:endParaRPr>
          </a:p>
        </p:txBody>
      </p:sp>
      <p:sp>
        <p:nvSpPr>
          <p:cNvPr id="10" name="TextBox 9">
            <a:extLst>
              <a:ext uri="{FF2B5EF4-FFF2-40B4-BE49-F238E27FC236}">
                <a16:creationId xmlns:a16="http://schemas.microsoft.com/office/drawing/2014/main" id="{8486703C-7ACC-392A-BFCB-60CE918BE184}"/>
              </a:ext>
            </a:extLst>
          </p:cNvPr>
          <p:cNvSpPr txBox="1"/>
          <p:nvPr/>
        </p:nvSpPr>
        <p:spPr>
          <a:xfrm>
            <a:off x="67297" y="975739"/>
            <a:ext cx="3671226" cy="1754326"/>
          </a:xfrm>
          <a:prstGeom prst="rect">
            <a:avLst/>
          </a:prstGeom>
          <a:solidFill>
            <a:schemeClr val="bg1">
              <a:lumMod val="85000"/>
            </a:schemeClr>
          </a:solidFill>
        </p:spPr>
        <p:txBody>
          <a:bodyPr wrap="square" rtlCol="0">
            <a:spAutoFit/>
          </a:bodyPr>
          <a:lstStyle/>
          <a:p>
            <a:r>
              <a:rPr lang="en-IN" dirty="0"/>
              <a:t>SARIMA(</a:t>
            </a:r>
            <a:r>
              <a:rPr lang="en-US" b="0" i="0" dirty="0">
                <a:solidFill>
                  <a:srgbClr val="4D5156"/>
                </a:solidFill>
                <a:effectLst/>
                <a:latin typeface="arial" panose="020B0604020202020204" pitchFamily="34" charset="0"/>
              </a:rPr>
              <a:t>Seasonal Autoregressive Integrated Moving Average):this model will take </a:t>
            </a:r>
            <a:r>
              <a:rPr lang="en-US" dirty="0">
                <a:solidFill>
                  <a:srgbClr val="4D5156"/>
                </a:solidFill>
                <a:latin typeface="arial" panose="020B0604020202020204" pitchFamily="34" charset="0"/>
              </a:rPr>
              <a:t>seasonality patterns into consideration for the prediction from previous data </a:t>
            </a:r>
            <a:endParaRPr lang="en-IN" dirty="0"/>
          </a:p>
          <a:p>
            <a:endParaRPr lang="en-IN" dirty="0"/>
          </a:p>
        </p:txBody>
      </p:sp>
      <p:sp>
        <p:nvSpPr>
          <p:cNvPr id="12" name="TextBox 11">
            <a:extLst>
              <a:ext uri="{FF2B5EF4-FFF2-40B4-BE49-F238E27FC236}">
                <a16:creationId xmlns:a16="http://schemas.microsoft.com/office/drawing/2014/main" id="{C787E5BD-8BAC-1ED7-39C2-F0DA9479CB0D}"/>
              </a:ext>
            </a:extLst>
          </p:cNvPr>
          <p:cNvSpPr txBox="1"/>
          <p:nvPr/>
        </p:nvSpPr>
        <p:spPr>
          <a:xfrm>
            <a:off x="67297" y="4008204"/>
            <a:ext cx="4187684" cy="2031325"/>
          </a:xfrm>
          <a:prstGeom prst="rect">
            <a:avLst/>
          </a:prstGeom>
          <a:solidFill>
            <a:schemeClr val="bg1">
              <a:lumMod val="85000"/>
            </a:schemeClr>
          </a:solidFill>
        </p:spPr>
        <p:txBody>
          <a:bodyPr wrap="square" rtlCol="0">
            <a:spAutoFit/>
          </a:bodyPr>
          <a:lstStyle/>
          <a:p>
            <a:r>
              <a:rPr lang="en-US" b="1" i="0" dirty="0">
                <a:solidFill>
                  <a:srgbClr val="202124"/>
                </a:solidFill>
                <a:effectLst/>
                <a:latin typeface="arial" panose="020B0604020202020204" pitchFamily="34" charset="0"/>
              </a:rPr>
              <a:t>SARIMAX</a:t>
            </a:r>
            <a:r>
              <a:rPr lang="en-US" b="0" i="0" dirty="0">
                <a:solidFill>
                  <a:srgbClr val="202124"/>
                </a:solidFill>
                <a:effectLst/>
                <a:latin typeface="arial" panose="020B0604020202020204" pitchFamily="34" charset="0"/>
              </a:rPr>
              <a:t>(</a:t>
            </a:r>
            <a:r>
              <a:rPr lang="en-US" i="0" dirty="0">
                <a:solidFill>
                  <a:srgbClr val="202124"/>
                </a:solidFill>
                <a:effectLst/>
                <a:latin typeface="arial" panose="020B0604020202020204" pitchFamily="34" charset="0"/>
              </a:rPr>
              <a:t>Seasonal Auto-Regressive Integrated Moving Average with exogenous factors</a:t>
            </a:r>
            <a:r>
              <a:rPr lang="en-US" b="0" i="0" dirty="0">
                <a:solidFill>
                  <a:srgbClr val="202124"/>
                </a:solidFill>
                <a:effectLst/>
                <a:latin typeface="arial" panose="020B0604020202020204" pitchFamily="34" charset="0"/>
              </a:rPr>
              <a:t>):This model is similar to SARIMA but this model considers other dimensions which are having high correlation with </a:t>
            </a:r>
            <a:r>
              <a:rPr lang="en-US" dirty="0">
                <a:solidFill>
                  <a:srgbClr val="202124"/>
                </a:solidFill>
                <a:latin typeface="arial" panose="020B0604020202020204" pitchFamily="34" charset="0"/>
              </a:rPr>
              <a:t> target component </a:t>
            </a:r>
            <a:endParaRPr lang="en-IN" dirty="0"/>
          </a:p>
        </p:txBody>
      </p:sp>
      <p:pic>
        <p:nvPicPr>
          <p:cNvPr id="16" name="Picture 15">
            <a:extLst>
              <a:ext uri="{FF2B5EF4-FFF2-40B4-BE49-F238E27FC236}">
                <a16:creationId xmlns:a16="http://schemas.microsoft.com/office/drawing/2014/main" id="{CBCF47B7-06CC-9FD8-DC78-59F3AF0EE4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0464" y="775738"/>
            <a:ext cx="1095536" cy="597565"/>
          </a:xfrm>
          <a:prstGeom prst="rect">
            <a:avLst/>
          </a:prstGeom>
        </p:spPr>
      </p:pic>
      <p:sp>
        <p:nvSpPr>
          <p:cNvPr id="8" name="Rectangle 7">
            <a:extLst>
              <a:ext uri="{FF2B5EF4-FFF2-40B4-BE49-F238E27FC236}">
                <a16:creationId xmlns:a16="http://schemas.microsoft.com/office/drawing/2014/main" id="{7BDC902A-446C-42FA-532E-42372926FBEB}"/>
              </a:ext>
            </a:extLst>
          </p:cNvPr>
          <p:cNvSpPr/>
          <p:nvPr/>
        </p:nvSpPr>
        <p:spPr>
          <a:xfrm>
            <a:off x="9772206" y="970444"/>
            <a:ext cx="2345904" cy="4015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89C6891-7C00-6640-8226-CB0469E0003A}"/>
              </a:ext>
            </a:extLst>
          </p:cNvPr>
          <p:cNvSpPr/>
          <p:nvPr/>
        </p:nvSpPr>
        <p:spPr>
          <a:xfrm>
            <a:off x="9724878" y="4098888"/>
            <a:ext cx="2255087" cy="299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330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A6B3E-B56A-5A85-54ED-DA14B5CE7631}"/>
              </a:ext>
            </a:extLst>
          </p:cNvPr>
          <p:cNvSpPr>
            <a:spLocks noGrp="1"/>
          </p:cNvSpPr>
          <p:nvPr>
            <p:ph type="title"/>
          </p:nvPr>
        </p:nvSpPr>
        <p:spPr>
          <a:xfrm>
            <a:off x="0" y="-61298"/>
            <a:ext cx="10515600" cy="808383"/>
          </a:xfrm>
        </p:spPr>
        <p:txBody>
          <a:bodyPr>
            <a:normAutofit/>
          </a:bodyPr>
          <a:lstStyle/>
          <a:p>
            <a:r>
              <a:rPr lang="en-IN" sz="3200" dirty="0"/>
              <a:t>Variables used for Exogenous Factors</a:t>
            </a:r>
          </a:p>
        </p:txBody>
      </p:sp>
      <p:pic>
        <p:nvPicPr>
          <p:cNvPr id="9" name="Picture 8">
            <a:extLst>
              <a:ext uri="{FF2B5EF4-FFF2-40B4-BE49-F238E27FC236}">
                <a16:creationId xmlns:a16="http://schemas.microsoft.com/office/drawing/2014/main" id="{1F0D536B-50BE-50FE-CB3A-274FD1097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2" y="4120980"/>
            <a:ext cx="7428672" cy="2479819"/>
          </a:xfrm>
          <a:prstGeom prst="rect">
            <a:avLst/>
          </a:prstGeom>
        </p:spPr>
      </p:pic>
      <p:pic>
        <p:nvPicPr>
          <p:cNvPr id="7" name="Content Placeholder 6">
            <a:extLst>
              <a:ext uri="{FF2B5EF4-FFF2-40B4-BE49-F238E27FC236}">
                <a16:creationId xmlns:a16="http://schemas.microsoft.com/office/drawing/2014/main" id="{3B637C63-A1A5-B7BB-9B82-2CCD1F2AA7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282" y="694077"/>
            <a:ext cx="7106892" cy="2565511"/>
          </a:xfrm>
        </p:spPr>
      </p:pic>
      <p:sp>
        <p:nvSpPr>
          <p:cNvPr id="10" name="TextBox 9">
            <a:extLst>
              <a:ext uri="{FF2B5EF4-FFF2-40B4-BE49-F238E27FC236}">
                <a16:creationId xmlns:a16="http://schemas.microsoft.com/office/drawing/2014/main" id="{8263DCA1-0FA3-E7C6-2D8E-65972A9392E0}"/>
              </a:ext>
            </a:extLst>
          </p:cNvPr>
          <p:cNvSpPr txBox="1"/>
          <p:nvPr/>
        </p:nvSpPr>
        <p:spPr>
          <a:xfrm>
            <a:off x="304800" y="3477018"/>
            <a:ext cx="4717774" cy="584775"/>
          </a:xfrm>
          <a:prstGeom prst="rect">
            <a:avLst/>
          </a:prstGeom>
          <a:noFill/>
        </p:spPr>
        <p:txBody>
          <a:bodyPr wrap="square" rtlCol="0">
            <a:spAutoFit/>
          </a:bodyPr>
          <a:lstStyle/>
          <a:p>
            <a:r>
              <a:rPr lang="en-IN" sz="3200" dirty="0"/>
              <a:t>Forecasting using SARIMAX</a:t>
            </a:r>
          </a:p>
        </p:txBody>
      </p:sp>
      <p:sp>
        <p:nvSpPr>
          <p:cNvPr id="11" name="TextBox 10">
            <a:extLst>
              <a:ext uri="{FF2B5EF4-FFF2-40B4-BE49-F238E27FC236}">
                <a16:creationId xmlns:a16="http://schemas.microsoft.com/office/drawing/2014/main" id="{EBB2DAE6-6564-FA48-40FF-C8C17A17DC64}"/>
              </a:ext>
            </a:extLst>
          </p:cNvPr>
          <p:cNvSpPr txBox="1"/>
          <p:nvPr/>
        </p:nvSpPr>
        <p:spPr>
          <a:xfrm>
            <a:off x="7832036" y="477078"/>
            <a:ext cx="4310682" cy="2677656"/>
          </a:xfrm>
          <a:prstGeom prst="rect">
            <a:avLst/>
          </a:prstGeom>
          <a:noFill/>
        </p:spPr>
        <p:txBody>
          <a:bodyPr wrap="square" rtlCol="0">
            <a:spAutoFit/>
          </a:bodyPr>
          <a:lstStyle/>
          <a:p>
            <a:r>
              <a:rPr lang="en-IN" sz="2400" b="1" dirty="0"/>
              <a:t>Exogenous variables</a:t>
            </a:r>
            <a:r>
              <a:rPr lang="en-IN" sz="2400" dirty="0"/>
              <a:t>: Accommodates, bedrooms, bathrooms, beds, guests included </a:t>
            </a:r>
          </a:p>
          <a:p>
            <a:r>
              <a:rPr lang="en-IN" sz="2400" dirty="0"/>
              <a:t>These variables are having high correlation which will influence the price </a:t>
            </a:r>
          </a:p>
        </p:txBody>
      </p:sp>
      <p:sp>
        <p:nvSpPr>
          <p:cNvPr id="12" name="TextBox 11">
            <a:extLst>
              <a:ext uri="{FF2B5EF4-FFF2-40B4-BE49-F238E27FC236}">
                <a16:creationId xmlns:a16="http://schemas.microsoft.com/office/drawing/2014/main" id="{53AC9BFA-1A80-3237-4E52-60B5F87AAA43}"/>
              </a:ext>
            </a:extLst>
          </p:cNvPr>
          <p:cNvSpPr txBox="1"/>
          <p:nvPr/>
        </p:nvSpPr>
        <p:spPr>
          <a:xfrm>
            <a:off x="7832035" y="4240250"/>
            <a:ext cx="3578087" cy="1938992"/>
          </a:xfrm>
          <a:prstGeom prst="rect">
            <a:avLst/>
          </a:prstGeom>
          <a:noFill/>
        </p:spPr>
        <p:txBody>
          <a:bodyPr wrap="square" rtlCol="0">
            <a:spAutoFit/>
          </a:bodyPr>
          <a:lstStyle/>
          <a:p>
            <a:r>
              <a:rPr lang="en-IN" sz="2400" dirty="0"/>
              <a:t>Forecasting for next two years </a:t>
            </a:r>
          </a:p>
          <a:p>
            <a:r>
              <a:rPr lang="en-IN" sz="2400" dirty="0"/>
              <a:t>It’s also showing the seasonality and trend for two year </a:t>
            </a:r>
          </a:p>
        </p:txBody>
      </p:sp>
    </p:spTree>
    <p:extLst>
      <p:ext uri="{BB962C8B-B14F-4D97-AF65-F5344CB8AC3E}">
        <p14:creationId xmlns:p14="http://schemas.microsoft.com/office/powerpoint/2010/main" val="2745083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66D3-354E-E6EA-670C-3E6A477C31E7}"/>
              </a:ext>
            </a:extLst>
          </p:cNvPr>
          <p:cNvSpPr>
            <a:spLocks noGrp="1"/>
          </p:cNvSpPr>
          <p:nvPr>
            <p:ph type="title"/>
          </p:nvPr>
        </p:nvSpPr>
        <p:spPr>
          <a:xfrm>
            <a:off x="104361" y="139839"/>
            <a:ext cx="11983278" cy="774561"/>
          </a:xfrm>
        </p:spPr>
        <p:txBody>
          <a:bodyPr>
            <a:noAutofit/>
          </a:bodyPr>
          <a:lstStyle/>
          <a:p>
            <a:r>
              <a:rPr lang="en-US" sz="3200" b="1" dirty="0"/>
              <a:t>Let’s get little detailed in this seasonality, Which gives insights and helps in the further growth of Organization </a:t>
            </a:r>
            <a:endParaRPr lang="en-IN" sz="3200" b="1" dirty="0"/>
          </a:p>
        </p:txBody>
      </p:sp>
      <p:pic>
        <p:nvPicPr>
          <p:cNvPr id="5" name="Content Placeholder 4">
            <a:extLst>
              <a:ext uri="{FF2B5EF4-FFF2-40B4-BE49-F238E27FC236}">
                <a16:creationId xmlns:a16="http://schemas.microsoft.com/office/drawing/2014/main" id="{743D5B2F-0C6B-9BAD-8FBA-7E08916B82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1" y="1073426"/>
            <a:ext cx="5541065" cy="3260035"/>
          </a:xfrm>
        </p:spPr>
      </p:pic>
      <p:sp>
        <p:nvSpPr>
          <p:cNvPr id="6" name="TextBox 5">
            <a:extLst>
              <a:ext uri="{FF2B5EF4-FFF2-40B4-BE49-F238E27FC236}">
                <a16:creationId xmlns:a16="http://schemas.microsoft.com/office/drawing/2014/main" id="{C5B9A2EE-D65D-5EC3-0090-34114EB6336D}"/>
              </a:ext>
            </a:extLst>
          </p:cNvPr>
          <p:cNvSpPr txBox="1"/>
          <p:nvPr/>
        </p:nvSpPr>
        <p:spPr>
          <a:xfrm>
            <a:off x="-1" y="5012131"/>
            <a:ext cx="1208763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no. of reviews are making the peaks on every July and August(every 3</a:t>
            </a:r>
            <a:r>
              <a:rPr lang="en-US" baseline="30000" dirty="0"/>
              <a:t>rd</a:t>
            </a:r>
            <a:r>
              <a:rPr lang="en-US" dirty="0"/>
              <a:t> quarter of year)  </a:t>
            </a:r>
          </a:p>
          <a:p>
            <a:pPr marL="285750" indent="-285750">
              <a:buFont typeface="Arial" panose="020B0604020202020204" pitchFamily="34" charset="0"/>
              <a:buChar char="•"/>
            </a:pPr>
            <a:r>
              <a:rPr lang="en-US" dirty="0"/>
              <a:t>It shows that every year large no. of people visit Seattle city  in the July and august</a:t>
            </a:r>
          </a:p>
          <a:p>
            <a:pPr marL="285750" indent="-285750">
              <a:buFont typeface="Arial" panose="020B0604020202020204" pitchFamily="34" charset="0"/>
              <a:buChar char="•"/>
            </a:pPr>
            <a:r>
              <a:rPr lang="en-US" dirty="0"/>
              <a:t>This is because of the Seattle tradition of hydroplane race and Navy’s Blue Angles fly’s ,its held in starting month of summer</a:t>
            </a:r>
          </a:p>
          <a:p>
            <a:pPr marL="285750" indent="-285750">
              <a:buFont typeface="Arial" panose="020B0604020202020204" pitchFamily="34" charset="0"/>
              <a:buChar char="•"/>
            </a:pPr>
            <a:r>
              <a:rPr lang="en-IN" dirty="0"/>
              <a:t>Most of the people comes to visit </a:t>
            </a:r>
            <a:r>
              <a:rPr lang="en-US" dirty="0"/>
              <a:t>Seattle tradition also called</a:t>
            </a:r>
            <a:r>
              <a:rPr lang="en-IN" dirty="0"/>
              <a:t> Seafair festival, as climate will also be warm to visit</a:t>
            </a:r>
          </a:p>
        </p:txBody>
      </p:sp>
      <p:pic>
        <p:nvPicPr>
          <p:cNvPr id="8" name="Picture 7">
            <a:extLst>
              <a:ext uri="{FF2B5EF4-FFF2-40B4-BE49-F238E27FC236}">
                <a16:creationId xmlns:a16="http://schemas.microsoft.com/office/drawing/2014/main" id="{771C8EE4-FA2F-F6FB-F128-E696B1D79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189" y="1011615"/>
            <a:ext cx="6148449" cy="3523520"/>
          </a:xfrm>
          <a:prstGeom prst="rect">
            <a:avLst/>
          </a:prstGeom>
        </p:spPr>
      </p:pic>
      <p:pic>
        <p:nvPicPr>
          <p:cNvPr id="10" name="Picture 9">
            <a:extLst>
              <a:ext uri="{FF2B5EF4-FFF2-40B4-BE49-F238E27FC236}">
                <a16:creationId xmlns:a16="http://schemas.microsoft.com/office/drawing/2014/main" id="{4081B25E-98A0-D9D2-5D72-37B175B04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327" y="1493665"/>
            <a:ext cx="1495238" cy="1247619"/>
          </a:xfrm>
          <a:prstGeom prst="rect">
            <a:avLst/>
          </a:prstGeom>
        </p:spPr>
      </p:pic>
    </p:spTree>
    <p:extLst>
      <p:ext uri="{BB962C8B-B14F-4D97-AF65-F5344CB8AC3E}">
        <p14:creationId xmlns:p14="http://schemas.microsoft.com/office/powerpoint/2010/main" val="3504276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3FD0-BB56-20B8-0FCF-A8C77195CB7E}"/>
              </a:ext>
            </a:extLst>
          </p:cNvPr>
          <p:cNvSpPr>
            <a:spLocks noGrp="1"/>
          </p:cNvSpPr>
          <p:nvPr>
            <p:ph type="title"/>
          </p:nvPr>
        </p:nvSpPr>
        <p:spPr>
          <a:xfrm>
            <a:off x="647538" y="501786"/>
            <a:ext cx="7060096" cy="980661"/>
          </a:xfrm>
        </p:spPr>
        <p:txBody>
          <a:bodyPr>
            <a:normAutofit/>
          </a:bodyPr>
          <a:lstStyle/>
          <a:p>
            <a:r>
              <a:rPr lang="en-IN" sz="4000" b="1" u="sng" dirty="0"/>
              <a:t>Business uses and Advantages</a:t>
            </a:r>
          </a:p>
        </p:txBody>
      </p:sp>
      <p:sp>
        <p:nvSpPr>
          <p:cNvPr id="3" name="Content Placeholder 2">
            <a:extLst>
              <a:ext uri="{FF2B5EF4-FFF2-40B4-BE49-F238E27FC236}">
                <a16:creationId xmlns:a16="http://schemas.microsoft.com/office/drawing/2014/main" id="{A2823926-ED67-8D84-A59F-9FE400DBC92D}"/>
              </a:ext>
            </a:extLst>
          </p:cNvPr>
          <p:cNvSpPr>
            <a:spLocks noGrp="1"/>
          </p:cNvSpPr>
          <p:nvPr>
            <p:ph idx="1"/>
          </p:nvPr>
        </p:nvSpPr>
        <p:spPr>
          <a:xfrm>
            <a:off x="944217" y="1830155"/>
            <a:ext cx="10515600" cy="1156113"/>
          </a:xfrm>
        </p:spPr>
        <p:txBody>
          <a:bodyPr>
            <a:normAutofit/>
          </a:bodyPr>
          <a:lstStyle/>
          <a:p>
            <a:pPr marL="0" indent="0">
              <a:buNone/>
            </a:pPr>
            <a:r>
              <a:rPr lang="en-IN" sz="3200" dirty="0"/>
              <a:t>How can we make Airbnb more popular and increase the growth in Seattle city (using Seafair festival)</a:t>
            </a:r>
          </a:p>
        </p:txBody>
      </p:sp>
      <p:sp>
        <p:nvSpPr>
          <p:cNvPr id="4" name="TextBox 3">
            <a:extLst>
              <a:ext uri="{FF2B5EF4-FFF2-40B4-BE49-F238E27FC236}">
                <a16:creationId xmlns:a16="http://schemas.microsoft.com/office/drawing/2014/main" id="{1C147E04-259A-DC53-D449-FEDC73496848}"/>
              </a:ext>
            </a:extLst>
          </p:cNvPr>
          <p:cNvSpPr txBox="1"/>
          <p:nvPr/>
        </p:nvSpPr>
        <p:spPr>
          <a:xfrm>
            <a:off x="944217" y="3716731"/>
            <a:ext cx="9889759" cy="1200329"/>
          </a:xfrm>
          <a:prstGeom prst="rect">
            <a:avLst/>
          </a:prstGeom>
          <a:noFill/>
        </p:spPr>
        <p:txBody>
          <a:bodyPr wrap="none" rtlCol="0">
            <a:spAutoFit/>
          </a:bodyPr>
          <a:lstStyle/>
          <a:p>
            <a:pPr marL="342900" indent="-342900">
              <a:buFont typeface="Wingdings" panose="05000000000000000000" pitchFamily="2" charset="2"/>
              <a:buChar char="q"/>
            </a:pPr>
            <a:r>
              <a:rPr lang="en-IN" sz="2400" dirty="0"/>
              <a:t>By advertising  before the month of July and august (before Seafair festival)</a:t>
            </a:r>
          </a:p>
          <a:p>
            <a:pPr marL="342900" indent="-342900">
              <a:buFont typeface="Wingdings" panose="05000000000000000000" pitchFamily="2" charset="2"/>
              <a:buChar char="q"/>
            </a:pPr>
            <a:r>
              <a:rPr lang="en-IN" sz="2400" dirty="0"/>
              <a:t>Offering few discounts which will attracts the customers </a:t>
            </a:r>
          </a:p>
          <a:p>
            <a:pPr marL="342900" indent="-342900">
              <a:buFont typeface="Wingdings" panose="05000000000000000000" pitchFamily="2" charset="2"/>
              <a:buChar char="q"/>
            </a:pPr>
            <a:r>
              <a:rPr lang="en-IN" sz="2400" dirty="0"/>
              <a:t>Host should be active and response time should be good in these 2 months</a:t>
            </a:r>
          </a:p>
        </p:txBody>
      </p:sp>
      <p:sp>
        <p:nvSpPr>
          <p:cNvPr id="5" name="Rectangle 4">
            <a:extLst>
              <a:ext uri="{FF2B5EF4-FFF2-40B4-BE49-F238E27FC236}">
                <a16:creationId xmlns:a16="http://schemas.microsoft.com/office/drawing/2014/main" id="{0C3AF6C9-E0C3-4D2E-8D1E-827A6346EF57}"/>
              </a:ext>
            </a:extLst>
          </p:cNvPr>
          <p:cNvSpPr/>
          <p:nvPr/>
        </p:nvSpPr>
        <p:spPr>
          <a:xfrm>
            <a:off x="399126" y="461394"/>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19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B312AF-815C-4D5B-8724-C5E809FF6890}"/>
              </a:ext>
            </a:extLst>
          </p:cNvPr>
          <p:cNvSpPr txBox="1">
            <a:spLocks noGrp="1"/>
          </p:cNvSpPr>
          <p:nvPr>
            <p:ph idx="1"/>
          </p:nvPr>
        </p:nvSpPr>
        <p:spPr>
          <a:xfrm>
            <a:off x="2975409" y="2950079"/>
            <a:ext cx="6241182" cy="590931"/>
          </a:xfrm>
          <a:prstGeom prst="rect">
            <a:avLst/>
          </a:prstGeom>
          <a:noFill/>
        </p:spPr>
        <p:txBody>
          <a:bodyPr wrap="square" rtlCol="0">
            <a:spAutoFit/>
          </a:bodyPr>
          <a:lstStyle/>
          <a:p>
            <a:pPr marL="0" indent="0" algn="ctr">
              <a:buNone/>
            </a:pPr>
            <a:r>
              <a:rPr lang="en-US" sz="3600" b="1" u="sng" dirty="0"/>
              <a:t>PROPERTY TYPE PREDICTION </a:t>
            </a:r>
            <a:endParaRPr lang="en-IN" sz="3600" b="1" u="sng" dirty="0"/>
          </a:p>
        </p:txBody>
      </p:sp>
    </p:spTree>
    <p:extLst>
      <p:ext uri="{BB962C8B-B14F-4D97-AF65-F5344CB8AC3E}">
        <p14:creationId xmlns:p14="http://schemas.microsoft.com/office/powerpoint/2010/main" val="140585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51FDD1-4C3F-4B65-9D3B-1E12BA6DC9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424" y="411061"/>
            <a:ext cx="7382224" cy="6255163"/>
          </a:xfrm>
        </p:spPr>
      </p:pic>
      <p:sp>
        <p:nvSpPr>
          <p:cNvPr id="10" name="TextBox 9">
            <a:extLst>
              <a:ext uri="{FF2B5EF4-FFF2-40B4-BE49-F238E27FC236}">
                <a16:creationId xmlns:a16="http://schemas.microsoft.com/office/drawing/2014/main" id="{4C0648B7-8DCB-4444-995D-931B02F1D685}"/>
              </a:ext>
            </a:extLst>
          </p:cNvPr>
          <p:cNvSpPr txBox="1"/>
          <p:nvPr/>
        </p:nvSpPr>
        <p:spPr>
          <a:xfrm>
            <a:off x="8342629" y="999067"/>
            <a:ext cx="3849371" cy="1508105"/>
          </a:xfrm>
          <a:prstGeom prst="rect">
            <a:avLst/>
          </a:prstGeom>
          <a:noFill/>
        </p:spPr>
        <p:txBody>
          <a:bodyPr wrap="square" rtlCol="0">
            <a:spAutoFit/>
          </a:bodyPr>
          <a:lstStyle/>
          <a:p>
            <a:r>
              <a:rPr lang="en-US" sz="2000" b="1" u="sng" dirty="0"/>
              <a:t>Objective</a:t>
            </a:r>
            <a:r>
              <a:rPr lang="en-US" b="1" dirty="0"/>
              <a:t> :</a:t>
            </a:r>
            <a:r>
              <a:rPr lang="en-US" dirty="0"/>
              <a:t> </a:t>
            </a:r>
            <a:r>
              <a:rPr lang="en-US" sz="1800" dirty="0"/>
              <a:t>Build a Classification model that will predict the ‘property type’ a customer is most likely to select, given a set of input features from the customer.</a:t>
            </a:r>
          </a:p>
        </p:txBody>
      </p:sp>
      <p:sp>
        <p:nvSpPr>
          <p:cNvPr id="11" name="TextBox 10">
            <a:extLst>
              <a:ext uri="{FF2B5EF4-FFF2-40B4-BE49-F238E27FC236}">
                <a16:creationId xmlns:a16="http://schemas.microsoft.com/office/drawing/2014/main" id="{A990C27A-7EEE-4E74-9EF5-0FD9AFB50C68}"/>
              </a:ext>
            </a:extLst>
          </p:cNvPr>
          <p:cNvSpPr txBox="1"/>
          <p:nvPr/>
        </p:nvSpPr>
        <p:spPr>
          <a:xfrm>
            <a:off x="8197857" y="3202045"/>
            <a:ext cx="3757076" cy="2585323"/>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Except House and Apartment type, all other property types have very less data which makes it underfit for analysis.</a:t>
            </a:r>
          </a:p>
          <a:p>
            <a:pPr algn="just"/>
            <a:endParaRPr lang="en-US" dirty="0"/>
          </a:p>
          <a:p>
            <a:pPr marL="285750" indent="-285750" algn="just">
              <a:buFont typeface="Wingdings" panose="05000000000000000000" pitchFamily="2" charset="2"/>
              <a:buChar char="Ø"/>
            </a:pPr>
            <a:r>
              <a:rPr lang="en-US" dirty="0"/>
              <a:t>Townhouse is merged with House.</a:t>
            </a:r>
          </a:p>
          <a:p>
            <a:pPr algn="just"/>
            <a:endParaRPr lang="en-US" dirty="0"/>
          </a:p>
          <a:p>
            <a:pPr marL="285750" indent="-285750" algn="just">
              <a:buFont typeface="Wingdings" panose="05000000000000000000" pitchFamily="2" charset="2"/>
              <a:buChar char="Ø"/>
            </a:pPr>
            <a:r>
              <a:rPr lang="en-US" dirty="0"/>
              <a:t>Rest of the property types are neglected </a:t>
            </a:r>
            <a:endParaRPr lang="en-IN" dirty="0"/>
          </a:p>
        </p:txBody>
      </p:sp>
      <p:sp>
        <p:nvSpPr>
          <p:cNvPr id="12" name="Rectangle 11">
            <a:extLst>
              <a:ext uri="{FF2B5EF4-FFF2-40B4-BE49-F238E27FC236}">
                <a16:creationId xmlns:a16="http://schemas.microsoft.com/office/drawing/2014/main" id="{C745693D-D6FE-437F-9B3E-D8EC1B9B16C5}"/>
              </a:ext>
            </a:extLst>
          </p:cNvPr>
          <p:cNvSpPr/>
          <p:nvPr/>
        </p:nvSpPr>
        <p:spPr>
          <a:xfrm flipH="1">
            <a:off x="375496" y="324965"/>
            <a:ext cx="45719" cy="6023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5509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3FD4AA7-052D-46F9-B4F0-E5D2CFF92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3" y="290200"/>
            <a:ext cx="3423548" cy="3745924"/>
          </a:xfrm>
          <a:prstGeom prst="rect">
            <a:avLst/>
          </a:prstGeom>
        </p:spPr>
      </p:pic>
      <p:sp>
        <p:nvSpPr>
          <p:cNvPr id="18" name="TextBox 17">
            <a:extLst>
              <a:ext uri="{FF2B5EF4-FFF2-40B4-BE49-F238E27FC236}">
                <a16:creationId xmlns:a16="http://schemas.microsoft.com/office/drawing/2014/main" id="{93E6FBE1-3BAF-49DA-B7A2-6A1CBC0D2E8E}"/>
              </a:ext>
            </a:extLst>
          </p:cNvPr>
          <p:cNvSpPr txBox="1"/>
          <p:nvPr/>
        </p:nvSpPr>
        <p:spPr>
          <a:xfrm>
            <a:off x="4227898" y="713178"/>
            <a:ext cx="4648199"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After removing irrelevant property types finally we saw we have two main property types </a:t>
            </a:r>
            <a:r>
              <a:rPr lang="en-US" b="1" dirty="0"/>
              <a:t>House and Apartment</a:t>
            </a:r>
            <a:r>
              <a:rPr lang="en-US" dirty="0"/>
              <a:t> which are approximately in </a:t>
            </a:r>
            <a:r>
              <a:rPr lang="en-US" b="1" dirty="0"/>
              <a:t>1:1</a:t>
            </a:r>
            <a:r>
              <a:rPr lang="en-US" dirty="0"/>
              <a:t> ratio which indicates that our data is well balanced.</a:t>
            </a:r>
          </a:p>
          <a:p>
            <a:endParaRPr lang="en-US" dirty="0"/>
          </a:p>
        </p:txBody>
      </p:sp>
      <p:sp>
        <p:nvSpPr>
          <p:cNvPr id="19" name="Rectangle 18">
            <a:extLst>
              <a:ext uri="{FF2B5EF4-FFF2-40B4-BE49-F238E27FC236}">
                <a16:creationId xmlns:a16="http://schemas.microsoft.com/office/drawing/2014/main" id="{B1496510-57F5-4BCD-903C-1457EC5B5296}"/>
              </a:ext>
            </a:extLst>
          </p:cNvPr>
          <p:cNvSpPr/>
          <p:nvPr/>
        </p:nvSpPr>
        <p:spPr>
          <a:xfrm flipH="1">
            <a:off x="375496" y="324965"/>
            <a:ext cx="45719" cy="6023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2EAA00AB-BFD5-4C7E-8B15-AF68AD65F0AA}"/>
              </a:ext>
            </a:extLst>
          </p:cNvPr>
          <p:cNvPicPr>
            <a:picLocks noChangeAspect="1"/>
          </p:cNvPicPr>
          <p:nvPr/>
        </p:nvPicPr>
        <p:blipFill>
          <a:blip r:embed="rId3"/>
          <a:stretch>
            <a:fillRect/>
          </a:stretch>
        </p:blipFill>
        <p:spPr>
          <a:xfrm>
            <a:off x="2885361" y="5035193"/>
            <a:ext cx="9002381" cy="1028844"/>
          </a:xfrm>
          <a:prstGeom prst="rect">
            <a:avLst/>
          </a:prstGeom>
        </p:spPr>
      </p:pic>
      <p:sp>
        <p:nvSpPr>
          <p:cNvPr id="2" name="TextBox 1">
            <a:extLst>
              <a:ext uri="{FF2B5EF4-FFF2-40B4-BE49-F238E27FC236}">
                <a16:creationId xmlns:a16="http://schemas.microsoft.com/office/drawing/2014/main" id="{E102F4AE-3ED9-4D25-9EF6-03E64B22A47E}"/>
              </a:ext>
            </a:extLst>
          </p:cNvPr>
          <p:cNvSpPr txBox="1"/>
          <p:nvPr/>
        </p:nvSpPr>
        <p:spPr>
          <a:xfrm>
            <a:off x="6170713" y="3543338"/>
            <a:ext cx="5645791" cy="1200329"/>
          </a:xfrm>
          <a:prstGeom prst="rect">
            <a:avLst/>
          </a:prstGeom>
          <a:noFill/>
        </p:spPr>
        <p:txBody>
          <a:bodyPr wrap="square" rtlCol="0">
            <a:spAutoFit/>
          </a:bodyPr>
          <a:lstStyle/>
          <a:p>
            <a:r>
              <a:rPr lang="en-US" dirty="0"/>
              <a:t>For our model we have considered 5 categorical columns and 5 numerical columns out of total 92 columns present in the given dataset. The selected columns are shown below :- </a:t>
            </a:r>
            <a:endParaRPr lang="en-IN" dirty="0"/>
          </a:p>
        </p:txBody>
      </p:sp>
      <p:sp>
        <p:nvSpPr>
          <p:cNvPr id="3" name="TextBox 2">
            <a:extLst>
              <a:ext uri="{FF2B5EF4-FFF2-40B4-BE49-F238E27FC236}">
                <a16:creationId xmlns:a16="http://schemas.microsoft.com/office/drawing/2014/main" id="{F27AE0BA-C6B5-46B7-8555-C307C96917BF}"/>
              </a:ext>
            </a:extLst>
          </p:cNvPr>
          <p:cNvSpPr txBox="1"/>
          <p:nvPr/>
        </p:nvSpPr>
        <p:spPr>
          <a:xfrm>
            <a:off x="7288483" y="2890482"/>
            <a:ext cx="4903517" cy="523220"/>
          </a:xfrm>
          <a:prstGeom prst="rect">
            <a:avLst/>
          </a:prstGeom>
          <a:noFill/>
        </p:spPr>
        <p:txBody>
          <a:bodyPr wrap="square" rtlCol="0">
            <a:spAutoFit/>
          </a:bodyPr>
          <a:lstStyle/>
          <a:p>
            <a:r>
              <a:rPr lang="en-US" sz="2800" b="1" u="sng" dirty="0"/>
              <a:t>FEATURE SELECTION</a:t>
            </a:r>
            <a:endParaRPr lang="en-IN" sz="2800" b="1" u="sng" dirty="0"/>
          </a:p>
        </p:txBody>
      </p:sp>
    </p:spTree>
    <p:extLst>
      <p:ext uri="{BB962C8B-B14F-4D97-AF65-F5344CB8AC3E}">
        <p14:creationId xmlns:p14="http://schemas.microsoft.com/office/powerpoint/2010/main" val="2707538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A45F5D-AEE1-4AD8-893B-EC683A585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17" y="1006943"/>
            <a:ext cx="8577084" cy="5637138"/>
          </a:xfrm>
          <a:prstGeom prst="rect">
            <a:avLst/>
          </a:prstGeom>
        </p:spPr>
      </p:pic>
      <p:sp>
        <p:nvSpPr>
          <p:cNvPr id="15" name="Rectangle 14">
            <a:extLst>
              <a:ext uri="{FF2B5EF4-FFF2-40B4-BE49-F238E27FC236}">
                <a16:creationId xmlns:a16="http://schemas.microsoft.com/office/drawing/2014/main" id="{4A714F58-3A7B-47A8-89FF-A28D003DC61F}"/>
              </a:ext>
            </a:extLst>
          </p:cNvPr>
          <p:cNvSpPr/>
          <p:nvPr/>
        </p:nvSpPr>
        <p:spPr>
          <a:xfrm>
            <a:off x="399126" y="461394"/>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49A81951-6123-41EE-A92C-6D3019D1E06F}"/>
              </a:ext>
            </a:extLst>
          </p:cNvPr>
          <p:cNvSpPr txBox="1"/>
          <p:nvPr/>
        </p:nvSpPr>
        <p:spPr>
          <a:xfrm>
            <a:off x="1028351" y="343988"/>
            <a:ext cx="3772249" cy="461665"/>
          </a:xfrm>
          <a:prstGeom prst="rect">
            <a:avLst/>
          </a:prstGeom>
          <a:noFill/>
        </p:spPr>
        <p:txBody>
          <a:bodyPr wrap="square" rtlCol="0">
            <a:spAutoFit/>
          </a:bodyPr>
          <a:lstStyle/>
          <a:p>
            <a:r>
              <a:rPr lang="en-US" sz="2400" b="1" u="sng" dirty="0"/>
              <a:t>CHECKING COLLINEARITY</a:t>
            </a:r>
            <a:endParaRPr lang="en-IN" sz="2400" b="1" u="sng" dirty="0"/>
          </a:p>
        </p:txBody>
      </p:sp>
      <p:sp>
        <p:nvSpPr>
          <p:cNvPr id="2" name="TextBox 1">
            <a:extLst>
              <a:ext uri="{FF2B5EF4-FFF2-40B4-BE49-F238E27FC236}">
                <a16:creationId xmlns:a16="http://schemas.microsoft.com/office/drawing/2014/main" id="{033480B0-77EB-4C9C-A151-C0A0F32BA4D8}"/>
              </a:ext>
            </a:extLst>
          </p:cNvPr>
          <p:cNvSpPr txBox="1"/>
          <p:nvPr/>
        </p:nvSpPr>
        <p:spPr>
          <a:xfrm>
            <a:off x="9546662" y="2541864"/>
            <a:ext cx="2002921"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We are ignoring accommodates and beds to avoid multicollinearity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877187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D41C93-5FE3-4703-80AC-E34717E96806}"/>
              </a:ext>
            </a:extLst>
          </p:cNvPr>
          <p:cNvPicPr>
            <a:picLocks noChangeAspect="1"/>
          </p:cNvPicPr>
          <p:nvPr/>
        </p:nvPicPr>
        <p:blipFill>
          <a:blip r:embed="rId3"/>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108483C-D7E5-4BC4-A063-CD9EA2DDE84E}"/>
              </a:ext>
            </a:extLst>
          </p:cNvPr>
          <p:cNvSpPr>
            <a:spLocks noGrp="1"/>
          </p:cNvSpPr>
          <p:nvPr>
            <p:ph type="title"/>
          </p:nvPr>
        </p:nvSpPr>
        <p:spPr>
          <a:xfrm>
            <a:off x="6771084" y="1509596"/>
            <a:ext cx="2109146" cy="564335"/>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algn="l"/>
            <a:r>
              <a:rPr lang="en-US" dirty="0">
                <a:latin typeface="Bahnschrift" panose="020B0502040204020203" pitchFamily="34" charset="0"/>
              </a:rPr>
              <a:t>Presented By </a:t>
            </a:r>
          </a:p>
        </p:txBody>
      </p:sp>
      <p:sp>
        <p:nvSpPr>
          <p:cNvPr id="6" name="Text Placeholder 5">
            <a:extLst>
              <a:ext uri="{FF2B5EF4-FFF2-40B4-BE49-F238E27FC236}">
                <a16:creationId xmlns:a16="http://schemas.microsoft.com/office/drawing/2014/main" id="{9D8A0347-95CC-4E7E-B5B8-92D48FB28F1A}"/>
              </a:ext>
            </a:extLst>
          </p:cNvPr>
          <p:cNvSpPr>
            <a:spLocks noGrp="1"/>
          </p:cNvSpPr>
          <p:nvPr>
            <p:ph type="body" sz="quarter" idx="11"/>
          </p:nvPr>
        </p:nvSpPr>
        <p:spPr>
          <a:xfrm>
            <a:off x="6493875" y="2796604"/>
            <a:ext cx="2663565" cy="2452404"/>
          </a:xfrm>
        </p:spPr>
        <p:txBody>
          <a:bodyPr>
            <a:normAutofit/>
          </a:bodyPr>
          <a:lstStyle/>
          <a:p>
            <a:pPr>
              <a:lnSpc>
                <a:spcPct val="150000"/>
              </a:lnSpc>
            </a:pPr>
            <a:r>
              <a:rPr lang="en-US" sz="1800" b="1" dirty="0">
                <a:latin typeface="Bahnschrift" panose="020B0502040204020203" pitchFamily="34" charset="0"/>
                <a:cs typeface="Gill Sans" panose="020B0502020104020203" pitchFamily="34" charset="-79"/>
              </a:rPr>
              <a:t>Bhukya Mounika</a:t>
            </a:r>
            <a:endParaRPr lang="en-US" sz="1800" b="1" dirty="0">
              <a:latin typeface="Bahnschrift" panose="020B0502040204020203" pitchFamily="34" charset="0"/>
            </a:endParaRPr>
          </a:p>
          <a:p>
            <a:pPr>
              <a:lnSpc>
                <a:spcPct val="150000"/>
              </a:lnSpc>
            </a:pPr>
            <a:r>
              <a:rPr lang="en-US" sz="1800" b="1" dirty="0">
                <a:latin typeface="Bahnschrift" panose="020B0502040204020203" pitchFamily="34" charset="0"/>
              </a:rPr>
              <a:t>Bishal Paul</a:t>
            </a:r>
          </a:p>
          <a:p>
            <a:pPr>
              <a:lnSpc>
                <a:spcPct val="150000"/>
              </a:lnSpc>
            </a:pPr>
            <a:r>
              <a:rPr lang="en-US" sz="1800" b="1" dirty="0">
                <a:latin typeface="Bahnschrift" panose="020B0502040204020203" pitchFamily="34" charset="0"/>
                <a:cs typeface="Gill Sans" panose="020B0502020104020203" pitchFamily="34" charset="-79"/>
              </a:rPr>
              <a:t>Kammari Vinay</a:t>
            </a:r>
          </a:p>
          <a:p>
            <a:pPr>
              <a:lnSpc>
                <a:spcPct val="150000"/>
              </a:lnSpc>
            </a:pPr>
            <a:r>
              <a:rPr lang="en-US" sz="1800" b="1" dirty="0">
                <a:latin typeface="Bahnschrift" panose="020B0502040204020203" pitchFamily="34" charset="0"/>
                <a:cs typeface="Gill Sans" panose="020B0502020104020203" pitchFamily="34" charset="-79"/>
              </a:rPr>
              <a:t>Sandip Bhattacharya</a:t>
            </a:r>
          </a:p>
          <a:p>
            <a:pPr>
              <a:lnSpc>
                <a:spcPct val="150000"/>
              </a:lnSpc>
            </a:pPr>
            <a:endParaRPr lang="en-US" dirty="0"/>
          </a:p>
        </p:txBody>
      </p:sp>
    </p:spTree>
    <p:extLst>
      <p:ext uri="{BB962C8B-B14F-4D97-AF65-F5344CB8AC3E}">
        <p14:creationId xmlns:p14="http://schemas.microsoft.com/office/powerpoint/2010/main" val="279489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50254-CB84-4A31-8E8D-94A07C76BE66}"/>
              </a:ext>
            </a:extLst>
          </p:cNvPr>
          <p:cNvSpPr>
            <a:spLocks noGrp="1"/>
          </p:cNvSpPr>
          <p:nvPr>
            <p:ph type="title"/>
          </p:nvPr>
        </p:nvSpPr>
        <p:spPr>
          <a:xfrm>
            <a:off x="838200" y="365126"/>
            <a:ext cx="10515600" cy="506942"/>
          </a:xfrm>
        </p:spPr>
        <p:txBody>
          <a:bodyPr>
            <a:normAutofit/>
          </a:bodyPr>
          <a:lstStyle/>
          <a:p>
            <a:r>
              <a:rPr lang="en-US" sz="2800" b="1" u="sng" dirty="0"/>
              <a:t>COMPARISON OF DIFFERENT CLASSIFICATION MODELS</a:t>
            </a:r>
            <a:endParaRPr lang="en-IN" sz="2800" b="1" u="sng" dirty="0"/>
          </a:p>
        </p:txBody>
      </p:sp>
      <p:pic>
        <p:nvPicPr>
          <p:cNvPr id="5" name="Content Placeholder 4">
            <a:extLst>
              <a:ext uri="{FF2B5EF4-FFF2-40B4-BE49-F238E27FC236}">
                <a16:creationId xmlns:a16="http://schemas.microsoft.com/office/drawing/2014/main" id="{3F1A1AD5-2573-4FF1-92F1-F4F665C33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899" y="907871"/>
            <a:ext cx="10415900" cy="3341902"/>
          </a:xfrm>
        </p:spPr>
      </p:pic>
      <p:sp>
        <p:nvSpPr>
          <p:cNvPr id="6" name="Rectangle 5">
            <a:extLst>
              <a:ext uri="{FF2B5EF4-FFF2-40B4-BE49-F238E27FC236}">
                <a16:creationId xmlns:a16="http://schemas.microsoft.com/office/drawing/2014/main" id="{1878B5AB-4806-4D31-8C56-782CE74BF2C1}"/>
              </a:ext>
            </a:extLst>
          </p:cNvPr>
          <p:cNvSpPr/>
          <p:nvPr/>
        </p:nvSpPr>
        <p:spPr>
          <a:xfrm>
            <a:off x="399126" y="461394"/>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4011866-2E90-4DCD-A075-A29B76A54F6A}"/>
              </a:ext>
            </a:extLst>
          </p:cNvPr>
          <p:cNvSpPr txBox="1"/>
          <p:nvPr/>
        </p:nvSpPr>
        <p:spPr>
          <a:xfrm>
            <a:off x="838200" y="4749800"/>
            <a:ext cx="10515599"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Since all the classifier models are giving similar accuracy and CV scores, we can state that our data is well balanced.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Random Forest Classifier’s accuracy is a bit better than other models, so we will predict our property type using Random Forest Classifier.</a:t>
            </a:r>
            <a:endParaRPr lang="en-IN" dirty="0"/>
          </a:p>
        </p:txBody>
      </p:sp>
    </p:spTree>
    <p:extLst>
      <p:ext uri="{BB962C8B-B14F-4D97-AF65-F5344CB8AC3E}">
        <p14:creationId xmlns:p14="http://schemas.microsoft.com/office/powerpoint/2010/main" val="1385718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7AACBF-54A8-4B9C-9168-D7C870A0B1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6066" y="2015067"/>
            <a:ext cx="6580519" cy="4285065"/>
          </a:xfrm>
        </p:spPr>
      </p:pic>
      <p:sp>
        <p:nvSpPr>
          <p:cNvPr id="6" name="Rectangle 5">
            <a:extLst>
              <a:ext uri="{FF2B5EF4-FFF2-40B4-BE49-F238E27FC236}">
                <a16:creationId xmlns:a16="http://schemas.microsoft.com/office/drawing/2014/main" id="{1845EFF6-9105-4C06-8680-6EE81F7FFD8E}"/>
              </a:ext>
            </a:extLst>
          </p:cNvPr>
          <p:cNvSpPr/>
          <p:nvPr/>
        </p:nvSpPr>
        <p:spPr>
          <a:xfrm>
            <a:off x="399126" y="461394"/>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07833AB-8549-4904-8472-FE66E4A84B58}"/>
              </a:ext>
            </a:extLst>
          </p:cNvPr>
          <p:cNvSpPr txBox="1"/>
          <p:nvPr/>
        </p:nvSpPr>
        <p:spPr>
          <a:xfrm>
            <a:off x="872067" y="461394"/>
            <a:ext cx="2988733" cy="461665"/>
          </a:xfrm>
          <a:prstGeom prst="rect">
            <a:avLst/>
          </a:prstGeom>
          <a:noFill/>
        </p:spPr>
        <p:txBody>
          <a:bodyPr wrap="square" rtlCol="0">
            <a:spAutoFit/>
          </a:bodyPr>
          <a:lstStyle/>
          <a:p>
            <a:r>
              <a:rPr lang="en-US" sz="2400" b="1" u="sng" dirty="0"/>
              <a:t>CONFUSION MATRIX</a:t>
            </a:r>
            <a:endParaRPr lang="en-IN" sz="2400" b="1" u="sng" dirty="0"/>
          </a:p>
        </p:txBody>
      </p:sp>
      <p:sp>
        <p:nvSpPr>
          <p:cNvPr id="8" name="TextBox 7">
            <a:extLst>
              <a:ext uri="{FF2B5EF4-FFF2-40B4-BE49-F238E27FC236}">
                <a16:creationId xmlns:a16="http://schemas.microsoft.com/office/drawing/2014/main" id="{68755370-A83E-4985-B828-62FF0FB5149D}"/>
              </a:ext>
            </a:extLst>
          </p:cNvPr>
          <p:cNvSpPr txBox="1"/>
          <p:nvPr/>
        </p:nvSpPr>
        <p:spPr>
          <a:xfrm rot="16200000">
            <a:off x="3921309" y="3404261"/>
            <a:ext cx="1320800" cy="369332"/>
          </a:xfrm>
          <a:prstGeom prst="rect">
            <a:avLst/>
          </a:prstGeom>
          <a:noFill/>
        </p:spPr>
        <p:txBody>
          <a:bodyPr wrap="square" rtlCol="0">
            <a:spAutoFit/>
          </a:bodyPr>
          <a:lstStyle/>
          <a:p>
            <a:r>
              <a:rPr lang="en-US" dirty="0"/>
              <a:t>apartment</a:t>
            </a:r>
            <a:endParaRPr lang="en-IN" dirty="0"/>
          </a:p>
        </p:txBody>
      </p:sp>
      <p:sp>
        <p:nvSpPr>
          <p:cNvPr id="9" name="TextBox 8">
            <a:extLst>
              <a:ext uri="{FF2B5EF4-FFF2-40B4-BE49-F238E27FC236}">
                <a16:creationId xmlns:a16="http://schemas.microsoft.com/office/drawing/2014/main" id="{4D98BE94-A309-490C-930F-157B1BBE37AF}"/>
              </a:ext>
            </a:extLst>
          </p:cNvPr>
          <p:cNvSpPr txBox="1"/>
          <p:nvPr/>
        </p:nvSpPr>
        <p:spPr>
          <a:xfrm>
            <a:off x="5858934" y="1645735"/>
            <a:ext cx="1320800" cy="369332"/>
          </a:xfrm>
          <a:prstGeom prst="rect">
            <a:avLst/>
          </a:prstGeom>
          <a:noFill/>
        </p:spPr>
        <p:txBody>
          <a:bodyPr wrap="square" rtlCol="0">
            <a:spAutoFit/>
          </a:bodyPr>
          <a:lstStyle/>
          <a:p>
            <a:r>
              <a:rPr lang="en-US" dirty="0"/>
              <a:t>apartment</a:t>
            </a:r>
            <a:endParaRPr lang="en-IN" dirty="0"/>
          </a:p>
        </p:txBody>
      </p:sp>
      <p:sp>
        <p:nvSpPr>
          <p:cNvPr id="10" name="TextBox 9">
            <a:extLst>
              <a:ext uri="{FF2B5EF4-FFF2-40B4-BE49-F238E27FC236}">
                <a16:creationId xmlns:a16="http://schemas.microsoft.com/office/drawing/2014/main" id="{F2ED9F4C-BDC2-452F-A65C-3E58633178C5}"/>
              </a:ext>
            </a:extLst>
          </p:cNvPr>
          <p:cNvSpPr txBox="1"/>
          <p:nvPr/>
        </p:nvSpPr>
        <p:spPr>
          <a:xfrm>
            <a:off x="8822267" y="1645735"/>
            <a:ext cx="1320800" cy="369332"/>
          </a:xfrm>
          <a:prstGeom prst="rect">
            <a:avLst/>
          </a:prstGeom>
          <a:noFill/>
        </p:spPr>
        <p:txBody>
          <a:bodyPr wrap="square" rtlCol="0">
            <a:spAutoFit/>
          </a:bodyPr>
          <a:lstStyle/>
          <a:p>
            <a:r>
              <a:rPr lang="en-US" dirty="0"/>
              <a:t>house</a:t>
            </a:r>
            <a:endParaRPr lang="en-IN" dirty="0"/>
          </a:p>
        </p:txBody>
      </p:sp>
      <p:sp>
        <p:nvSpPr>
          <p:cNvPr id="12" name="TextBox 11">
            <a:extLst>
              <a:ext uri="{FF2B5EF4-FFF2-40B4-BE49-F238E27FC236}">
                <a16:creationId xmlns:a16="http://schemas.microsoft.com/office/drawing/2014/main" id="{82EC7002-2D95-488F-96F9-B5058E4C2897}"/>
              </a:ext>
            </a:extLst>
          </p:cNvPr>
          <p:cNvSpPr txBox="1"/>
          <p:nvPr/>
        </p:nvSpPr>
        <p:spPr>
          <a:xfrm rot="16200000">
            <a:off x="4229493" y="4816450"/>
            <a:ext cx="784127" cy="369332"/>
          </a:xfrm>
          <a:prstGeom prst="rect">
            <a:avLst/>
          </a:prstGeom>
          <a:noFill/>
        </p:spPr>
        <p:txBody>
          <a:bodyPr wrap="square" rtlCol="0">
            <a:spAutoFit/>
          </a:bodyPr>
          <a:lstStyle/>
          <a:p>
            <a:r>
              <a:rPr lang="en-US" dirty="0"/>
              <a:t>house</a:t>
            </a:r>
            <a:endParaRPr lang="en-IN" dirty="0"/>
          </a:p>
        </p:txBody>
      </p:sp>
      <p:sp>
        <p:nvSpPr>
          <p:cNvPr id="13" name="TextBox 12">
            <a:extLst>
              <a:ext uri="{FF2B5EF4-FFF2-40B4-BE49-F238E27FC236}">
                <a16:creationId xmlns:a16="http://schemas.microsoft.com/office/drawing/2014/main" id="{A9B90E6B-6FD6-4776-8B20-89264DD4B0D8}"/>
              </a:ext>
            </a:extLst>
          </p:cNvPr>
          <p:cNvSpPr txBox="1"/>
          <p:nvPr/>
        </p:nvSpPr>
        <p:spPr>
          <a:xfrm>
            <a:off x="801157" y="1295277"/>
            <a:ext cx="332740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After selecting the final model, we are getting 79% accuracy . CV score is also 78%. So our model is well fitted. </a:t>
            </a:r>
          </a:p>
          <a:p>
            <a:endParaRPr lang="en-US" dirty="0"/>
          </a:p>
          <a:p>
            <a:pPr marL="285750" indent="-285750">
              <a:buFont typeface="Wingdings" panose="05000000000000000000" pitchFamily="2" charset="2"/>
              <a:buChar char="Ø"/>
            </a:pPr>
            <a:r>
              <a:rPr lang="en-US" dirty="0"/>
              <a:t>Out of 708 instances, the model is predicting 557 instances correctly which is a significant amount.</a:t>
            </a:r>
          </a:p>
        </p:txBody>
      </p:sp>
    </p:spTree>
    <p:extLst>
      <p:ext uri="{BB962C8B-B14F-4D97-AF65-F5344CB8AC3E}">
        <p14:creationId xmlns:p14="http://schemas.microsoft.com/office/powerpoint/2010/main" val="282608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81CC06-1309-4625-B456-B5E5AD5159F4}"/>
              </a:ext>
            </a:extLst>
          </p:cNvPr>
          <p:cNvSpPr/>
          <p:nvPr/>
        </p:nvSpPr>
        <p:spPr>
          <a:xfrm>
            <a:off x="399126" y="461394"/>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7B19DEBB-F1E2-40A3-A364-E9F766F7DCE4}"/>
              </a:ext>
            </a:extLst>
          </p:cNvPr>
          <p:cNvPicPr>
            <a:picLocks noChangeAspect="1"/>
          </p:cNvPicPr>
          <p:nvPr/>
        </p:nvPicPr>
        <p:blipFill>
          <a:blip r:embed="rId2"/>
          <a:stretch>
            <a:fillRect/>
          </a:stretch>
        </p:blipFill>
        <p:spPr>
          <a:xfrm>
            <a:off x="5528345" y="175153"/>
            <a:ext cx="6170601" cy="6411220"/>
          </a:xfrm>
          <a:prstGeom prst="rect">
            <a:avLst/>
          </a:prstGeom>
        </p:spPr>
      </p:pic>
      <p:sp>
        <p:nvSpPr>
          <p:cNvPr id="4" name="TextBox 3">
            <a:extLst>
              <a:ext uri="{FF2B5EF4-FFF2-40B4-BE49-F238E27FC236}">
                <a16:creationId xmlns:a16="http://schemas.microsoft.com/office/drawing/2014/main" id="{035BE4AF-930A-4C33-A6D2-DA033B7CECD2}"/>
              </a:ext>
            </a:extLst>
          </p:cNvPr>
          <p:cNvSpPr txBox="1"/>
          <p:nvPr/>
        </p:nvSpPr>
        <p:spPr>
          <a:xfrm>
            <a:off x="918594" y="2281806"/>
            <a:ext cx="3926048"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We have a created a search engine model for property recommendation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Here is a demo of the model tried earlier.</a:t>
            </a:r>
            <a:endParaRPr lang="en-IN" dirty="0"/>
          </a:p>
        </p:txBody>
      </p:sp>
      <p:sp>
        <p:nvSpPr>
          <p:cNvPr id="10" name="TextBox 9">
            <a:extLst>
              <a:ext uri="{FF2B5EF4-FFF2-40B4-BE49-F238E27FC236}">
                <a16:creationId xmlns:a16="http://schemas.microsoft.com/office/drawing/2014/main" id="{662067E0-07FB-448A-A91A-172C92C7BB1A}"/>
              </a:ext>
            </a:extLst>
          </p:cNvPr>
          <p:cNvSpPr txBox="1"/>
          <p:nvPr/>
        </p:nvSpPr>
        <p:spPr>
          <a:xfrm>
            <a:off x="947956" y="545284"/>
            <a:ext cx="3867325" cy="1200329"/>
          </a:xfrm>
          <a:prstGeom prst="rect">
            <a:avLst/>
          </a:prstGeom>
          <a:noFill/>
        </p:spPr>
        <p:txBody>
          <a:bodyPr wrap="square" rtlCol="0">
            <a:spAutoFit/>
          </a:bodyPr>
          <a:lstStyle/>
          <a:p>
            <a:r>
              <a:rPr lang="en-US" sz="2400" b="1" u="sng" dirty="0"/>
              <a:t>SEARCH ENGINE FOR PROPERTY RECOMMENDATION</a:t>
            </a:r>
            <a:endParaRPr lang="en-IN" sz="2400" b="1" u="sng" dirty="0"/>
          </a:p>
        </p:txBody>
      </p:sp>
    </p:spTree>
    <p:extLst>
      <p:ext uri="{BB962C8B-B14F-4D97-AF65-F5344CB8AC3E}">
        <p14:creationId xmlns:p14="http://schemas.microsoft.com/office/powerpoint/2010/main" val="2052589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0165-189D-4FB4-9B14-9253CD675EDC}"/>
              </a:ext>
            </a:extLst>
          </p:cNvPr>
          <p:cNvSpPr>
            <a:spLocks noGrp="1"/>
          </p:cNvSpPr>
          <p:nvPr>
            <p:ph type="title"/>
          </p:nvPr>
        </p:nvSpPr>
        <p:spPr/>
        <p:txBody>
          <a:bodyPr>
            <a:normAutofit/>
          </a:bodyPr>
          <a:lstStyle/>
          <a:p>
            <a:r>
              <a:rPr lang="en-US" sz="3600" b="1" dirty="0"/>
              <a:t>FINAL CONCLUSIONS AFTER ANALYSIS :-</a:t>
            </a:r>
            <a:endParaRPr lang="en-IN" sz="3600" b="1" dirty="0"/>
          </a:p>
        </p:txBody>
      </p:sp>
      <p:sp>
        <p:nvSpPr>
          <p:cNvPr id="5" name="TextBox 4">
            <a:extLst>
              <a:ext uri="{FF2B5EF4-FFF2-40B4-BE49-F238E27FC236}">
                <a16:creationId xmlns:a16="http://schemas.microsoft.com/office/drawing/2014/main" id="{BE4D7EA0-9006-4DA4-B333-B2E82E639ABC}"/>
              </a:ext>
            </a:extLst>
          </p:cNvPr>
          <p:cNvSpPr txBox="1"/>
          <p:nvPr/>
        </p:nvSpPr>
        <p:spPr>
          <a:xfrm>
            <a:off x="838200" y="2286306"/>
            <a:ext cx="10142989"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We should give more advertisements before the month of July as we have seen in our analysis</a:t>
            </a:r>
          </a:p>
          <a:p>
            <a:pPr marL="285750" indent="-285750">
              <a:buFont typeface="Wingdings" panose="05000000000000000000" pitchFamily="2" charset="2"/>
              <a:buChar char="Ø"/>
            </a:pPr>
            <a:r>
              <a:rPr lang="en-US" dirty="0"/>
              <a:t>The hosts should be more active and responsive during the third quarter of the year.</a:t>
            </a:r>
          </a:p>
          <a:p>
            <a:pPr marL="285750" indent="-285750">
              <a:buFont typeface="Wingdings" panose="05000000000000000000" pitchFamily="2" charset="2"/>
              <a:buChar char="Ø"/>
            </a:pPr>
            <a:r>
              <a:rPr lang="en-US" dirty="0"/>
              <a:t>We should encourage the hosts to opt for superhost policy for better ratings</a:t>
            </a:r>
          </a:p>
          <a:p>
            <a:pPr marL="285750" indent="-285750">
              <a:buFont typeface="Wingdings" panose="05000000000000000000" pitchFamily="2" charset="2"/>
              <a:buChar char="Ø"/>
            </a:pPr>
            <a:r>
              <a:rPr lang="en-IN" dirty="0"/>
              <a:t>Hosts should be verified so that customers can trust and book them as we observed that around 25 % of hosts were not verified. The highest revenue is being generated from verified hosts.</a:t>
            </a:r>
          </a:p>
          <a:p>
            <a:pPr marL="285750" indent="-285750">
              <a:buFont typeface="Wingdings" panose="05000000000000000000" pitchFamily="2" charset="2"/>
              <a:buChar char="Ø"/>
            </a:pPr>
            <a:r>
              <a:rPr lang="en-IN" dirty="0"/>
              <a:t>The increase in availability of internet globally has benefitted the growth of revenue for the company and we further hope to see the same increasing growth in terms of revenue.</a:t>
            </a:r>
          </a:p>
          <a:p>
            <a:pPr marL="285750" indent="-285750">
              <a:buFont typeface="Wingdings" panose="05000000000000000000" pitchFamily="2" charset="2"/>
              <a:buChar char="Ø"/>
            </a:pPr>
            <a:r>
              <a:rPr lang="en-IN" dirty="0"/>
              <a:t>Since majority bookings are done on house and apartment type in the previous years, we can tell the company to focus its services mainly on these two types so that our customers feel satisfied and visit us more in the future.   </a:t>
            </a:r>
          </a:p>
          <a:p>
            <a:pPr marL="285750" indent="-285750">
              <a:buFont typeface="Wingdings" panose="05000000000000000000" pitchFamily="2" charset="2"/>
              <a:buChar char="Ø"/>
            </a:pPr>
            <a:endParaRPr lang="en-IN" dirty="0"/>
          </a:p>
        </p:txBody>
      </p:sp>
      <p:sp>
        <p:nvSpPr>
          <p:cNvPr id="6" name="Rectangle 5">
            <a:extLst>
              <a:ext uri="{FF2B5EF4-FFF2-40B4-BE49-F238E27FC236}">
                <a16:creationId xmlns:a16="http://schemas.microsoft.com/office/drawing/2014/main" id="{DA1B7F0B-EAA4-4592-A442-C1C50AE7ED86}"/>
              </a:ext>
            </a:extLst>
          </p:cNvPr>
          <p:cNvSpPr/>
          <p:nvPr/>
        </p:nvSpPr>
        <p:spPr>
          <a:xfrm>
            <a:off x="399126" y="461394"/>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0252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vel Themed Flat lay">
            <a:extLst>
              <a:ext uri="{FF2B5EF4-FFF2-40B4-BE49-F238E27FC236}">
                <a16:creationId xmlns:a16="http://schemas.microsoft.com/office/drawing/2014/main" id="{2320BECE-3734-8743-8137-451E559E9974}"/>
              </a:ext>
            </a:extLst>
          </p:cNvPr>
          <p:cNvPicPr>
            <a:picLocks noGrp="1" noChangeAspect="1"/>
          </p:cNvPicPr>
          <p:nvPr>
            <p:ph type="pic" sz="quarter" idx="13"/>
          </p:nvPr>
        </p:nvPicPr>
        <p:blipFill>
          <a:blip r:embed="rId3"/>
          <a:srcRect t="11745" b="11745"/>
          <a:stretch>
            <a:fillRect/>
          </a:stretch>
        </p:blipFill>
        <p:spPr>
          <a:xfrm>
            <a:off x="1" y="0"/>
            <a:ext cx="12191999" cy="6857999"/>
          </a:xfrm>
        </p:spPr>
      </p:pic>
      <p:sp>
        <p:nvSpPr>
          <p:cNvPr id="4" name="Title 3">
            <a:extLst>
              <a:ext uri="{FF2B5EF4-FFF2-40B4-BE49-F238E27FC236}">
                <a16:creationId xmlns:a16="http://schemas.microsoft.com/office/drawing/2014/main" id="{EB516E3E-5EFE-4EBE-B821-28A54E2B1169}"/>
              </a:ext>
            </a:extLst>
          </p:cNvPr>
          <p:cNvSpPr>
            <a:spLocks noGrp="1"/>
          </p:cNvSpPr>
          <p:nvPr>
            <p:ph type="title"/>
          </p:nvPr>
        </p:nvSpPr>
        <p:spPr>
          <a:xfrm>
            <a:off x="815104" y="4371732"/>
            <a:ext cx="5548597" cy="923193"/>
          </a:xfrm>
        </p:spPr>
        <p:txBody>
          <a:bodyPr anchor="b"/>
          <a:lstStyle/>
          <a:p>
            <a:pPr lvl="0"/>
            <a:r>
              <a:rPr lang="en-US" dirty="0">
                <a:latin typeface="Arial Black" panose="020B0A04020102020204" pitchFamily="34" charset="0"/>
                <a:sym typeface="Bebas"/>
              </a:rPr>
              <a:t>THANK YOU</a:t>
            </a:r>
            <a:endParaRPr lang="en-US" dirty="0">
              <a:latin typeface="Arial Black" panose="020B0A04020102020204" pitchFamily="34" charset="0"/>
            </a:endParaRPr>
          </a:p>
        </p:txBody>
      </p:sp>
    </p:spTree>
    <p:extLst>
      <p:ext uri="{BB962C8B-B14F-4D97-AF65-F5344CB8AC3E}">
        <p14:creationId xmlns:p14="http://schemas.microsoft.com/office/powerpoint/2010/main" val="51188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941631" y="401521"/>
            <a:ext cx="4087214" cy="772668"/>
          </a:xfrm>
        </p:spPr>
        <p:txBody>
          <a:bodyPr>
            <a:normAutofit/>
          </a:bodyPr>
          <a:lstStyle/>
          <a:p>
            <a:r>
              <a:rPr lang="en-US" sz="3600" b="1" u="sng" dirty="0"/>
              <a:t>About AiRBnB</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1023457" y="1458999"/>
            <a:ext cx="4274330" cy="5076025"/>
          </a:xfrm>
        </p:spPr>
        <p:txBody>
          <a:bodyPr>
            <a:normAutofit fontScale="92500" lnSpcReduction="20000"/>
          </a:bodyPr>
          <a:lstStyle/>
          <a:p>
            <a:pPr marL="0" indent="0" algn="just">
              <a:buNone/>
            </a:pPr>
            <a:r>
              <a:rPr lang="en-IN" b="1" i="0" dirty="0">
                <a:solidFill>
                  <a:srgbClr val="202122"/>
                </a:solidFill>
                <a:effectLst/>
                <a:latin typeface="Arial" panose="020B0604020202020204" pitchFamily="34" charset="0"/>
              </a:rPr>
              <a:t>Airbnb Inc.</a:t>
            </a:r>
            <a:r>
              <a:rPr lang="en-IN" b="0" i="0" dirty="0">
                <a:solidFill>
                  <a:srgbClr val="202122"/>
                </a:solidFill>
                <a:effectLst/>
                <a:latin typeface="Arial" panose="020B0604020202020204" pitchFamily="34" charset="0"/>
              </a:rPr>
              <a:t> is an </a:t>
            </a:r>
            <a:r>
              <a:rPr lang="en-IN" b="1" i="0" dirty="0">
                <a:solidFill>
                  <a:srgbClr val="202122"/>
                </a:solidFill>
                <a:effectLst/>
                <a:latin typeface="Arial" panose="020B0604020202020204" pitchFamily="34" charset="0"/>
              </a:rPr>
              <a:t>American</a:t>
            </a:r>
            <a:r>
              <a:rPr lang="en-IN" b="0" i="0" dirty="0">
                <a:solidFill>
                  <a:srgbClr val="202122"/>
                </a:solidFill>
                <a:effectLst/>
                <a:latin typeface="Arial" panose="020B0604020202020204" pitchFamily="34" charset="0"/>
              </a:rPr>
              <a:t> company that operates an online marketplace for lodging, primarily homestays for vacation rentals, and tourism activities. Based in </a:t>
            </a:r>
            <a:r>
              <a:rPr lang="en-IN" b="1" i="0" dirty="0">
                <a:solidFill>
                  <a:srgbClr val="202122"/>
                </a:solidFill>
                <a:effectLst/>
                <a:latin typeface="Arial" panose="020B0604020202020204" pitchFamily="34" charset="0"/>
              </a:rPr>
              <a:t>San Francisco</a:t>
            </a:r>
            <a:r>
              <a:rPr lang="en-IN" b="0" i="0" dirty="0">
                <a:solidFill>
                  <a:srgbClr val="202122"/>
                </a:solidFill>
                <a:effectLst/>
                <a:latin typeface="Arial" panose="020B0604020202020204" pitchFamily="34" charset="0"/>
              </a:rPr>
              <a:t>, California, the platform is accessible via website and mobile app.</a:t>
            </a:r>
          </a:p>
          <a:p>
            <a:pPr marL="0" indent="0" algn="just">
              <a:buNone/>
            </a:pPr>
            <a:endParaRPr lang="en-IN" dirty="0">
              <a:solidFill>
                <a:srgbClr val="202122"/>
              </a:solidFill>
              <a:latin typeface="Arial" panose="020B0604020202020204" pitchFamily="34" charset="0"/>
            </a:endParaRPr>
          </a:p>
          <a:p>
            <a:pPr marL="0" indent="0" algn="just">
              <a:buNone/>
            </a:pPr>
            <a:r>
              <a:rPr lang="en-IN" dirty="0">
                <a:solidFill>
                  <a:srgbClr val="202122"/>
                </a:solidFill>
                <a:latin typeface="Arial" panose="020B0604020202020204" pitchFamily="34" charset="0"/>
              </a:rPr>
              <a:t>The company operates in the following regions :-</a:t>
            </a:r>
          </a:p>
          <a:p>
            <a:pPr marL="342900" indent="-342900" algn="just">
              <a:buAutoNum type="arabicParenR"/>
            </a:pPr>
            <a:r>
              <a:rPr lang="en-IN" b="1" dirty="0">
                <a:solidFill>
                  <a:srgbClr val="202122"/>
                </a:solidFill>
                <a:latin typeface="Arial" panose="020B0604020202020204" pitchFamily="34" charset="0"/>
              </a:rPr>
              <a:t>Europe</a:t>
            </a:r>
          </a:p>
          <a:p>
            <a:pPr marL="342900" indent="-342900" algn="just">
              <a:buAutoNum type="arabicParenR"/>
            </a:pPr>
            <a:r>
              <a:rPr lang="en-IN" b="1" dirty="0">
                <a:solidFill>
                  <a:srgbClr val="202122"/>
                </a:solidFill>
                <a:latin typeface="Arial" panose="020B0604020202020204" pitchFamily="34" charset="0"/>
              </a:rPr>
              <a:t>United States</a:t>
            </a:r>
          </a:p>
          <a:p>
            <a:pPr marL="342900" indent="-342900" algn="just">
              <a:buAutoNum type="arabicParenR"/>
            </a:pPr>
            <a:r>
              <a:rPr lang="en-IN" b="1" dirty="0">
                <a:solidFill>
                  <a:srgbClr val="202122"/>
                </a:solidFill>
                <a:latin typeface="Arial" panose="020B0604020202020204" pitchFamily="34" charset="0"/>
              </a:rPr>
              <a:t>Japan</a:t>
            </a:r>
          </a:p>
          <a:p>
            <a:pPr marL="342900" indent="-342900" algn="just">
              <a:buAutoNum type="arabicParenR"/>
            </a:pPr>
            <a:r>
              <a:rPr lang="en-IN" b="1" dirty="0">
                <a:solidFill>
                  <a:srgbClr val="202122"/>
                </a:solidFill>
                <a:latin typeface="Arial" panose="020B0604020202020204" pitchFamily="34" charset="0"/>
              </a:rPr>
              <a:t>Singapore</a:t>
            </a:r>
          </a:p>
          <a:p>
            <a:pPr marL="342900" indent="-342900" algn="just">
              <a:buAutoNum type="arabicParenR"/>
            </a:pPr>
            <a:r>
              <a:rPr lang="en-IN" b="1" dirty="0">
                <a:solidFill>
                  <a:srgbClr val="202122"/>
                </a:solidFill>
                <a:latin typeface="Arial" panose="020B0604020202020204" pitchFamily="34" charset="0"/>
              </a:rPr>
              <a:t>China</a:t>
            </a:r>
          </a:p>
          <a:p>
            <a:pPr marL="342900" indent="-342900" algn="just">
              <a:buAutoNum type="arabicParenR"/>
            </a:pPr>
            <a:endParaRPr lang="en-US" dirty="0">
              <a:latin typeface="Bahnschrift" panose="020B0502040204020203" pitchFamily="34" charset="0"/>
            </a:endParaRPr>
          </a:p>
        </p:txBody>
      </p:sp>
      <p:pic>
        <p:nvPicPr>
          <p:cNvPr id="5" name="Picture Placeholder 4" descr="Flat lay of work desk with woman pointing at map">
            <a:extLst>
              <a:ext uri="{FF2B5EF4-FFF2-40B4-BE49-F238E27FC236}">
                <a16:creationId xmlns:a16="http://schemas.microsoft.com/office/drawing/2014/main" id="{F1AF67EB-A440-4F40-861A-A266D594A0BE}"/>
              </a:ext>
            </a:extLst>
          </p:cNvPr>
          <p:cNvPicPr>
            <a:picLocks noGrp="1" noChangeAspect="1"/>
          </p:cNvPicPr>
          <p:nvPr>
            <p:ph type="pic" sz="quarter" idx="10"/>
          </p:nvPr>
        </p:nvPicPr>
        <p:blipFill>
          <a:blip r:embed="rId3"/>
          <a:srcRect l="4321" r="4321"/>
          <a:stretch>
            <a:fillRect/>
          </a:stretch>
        </p:blipFill>
        <p:spPr/>
      </p:pic>
      <p:sp>
        <p:nvSpPr>
          <p:cNvPr id="4" name="Rectangle 3">
            <a:extLst>
              <a:ext uri="{FF2B5EF4-FFF2-40B4-BE49-F238E27FC236}">
                <a16:creationId xmlns:a16="http://schemas.microsoft.com/office/drawing/2014/main" id="{08A9A11F-83B6-454A-B899-3F656E695578}"/>
              </a:ext>
            </a:extLst>
          </p:cNvPr>
          <p:cNvSpPr/>
          <p:nvPr/>
        </p:nvSpPr>
        <p:spPr>
          <a:xfrm>
            <a:off x="167780" y="3429000"/>
            <a:ext cx="486561" cy="2183235"/>
          </a:xfrm>
          <a:prstGeom prst="rect">
            <a:avLst/>
          </a:prstGeom>
          <a:solidFill>
            <a:srgbClr val="FDF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A747BEE-BAD0-4A79-932A-49D645EA46FE}"/>
              </a:ext>
            </a:extLst>
          </p:cNvPr>
          <p:cNvSpPr/>
          <p:nvPr/>
        </p:nvSpPr>
        <p:spPr>
          <a:xfrm>
            <a:off x="167780" y="6006517"/>
            <a:ext cx="486561" cy="679509"/>
          </a:xfrm>
          <a:prstGeom prst="rect">
            <a:avLst/>
          </a:prstGeom>
          <a:solidFill>
            <a:srgbClr val="FDF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9475BE5-2CCF-4BC0-8D32-FD226BC20577}"/>
              </a:ext>
            </a:extLst>
          </p:cNvPr>
          <p:cNvSpPr/>
          <p:nvPr/>
        </p:nvSpPr>
        <p:spPr>
          <a:xfrm>
            <a:off x="378153" y="696286"/>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706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028318" y="285225"/>
            <a:ext cx="2302110" cy="721453"/>
          </a:xfrm>
        </p:spPr>
        <p:txBody>
          <a:bodyPr>
            <a:normAutofit/>
          </a:bodyPr>
          <a:lstStyle/>
          <a:p>
            <a:r>
              <a:rPr lang="en-US" sz="3600" b="1" u="sng" dirty="0"/>
              <a:t>SEATTLE</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028318" y="1241571"/>
            <a:ext cx="5129201" cy="4876935"/>
          </a:xfrm>
        </p:spPr>
        <p:txBody>
          <a:bodyPr>
            <a:normAutofit fontScale="92500" lnSpcReduction="10000"/>
          </a:bodyPr>
          <a:lstStyle/>
          <a:p>
            <a:pPr marL="0" indent="0">
              <a:buNone/>
            </a:pPr>
            <a:r>
              <a:rPr lang="en-US" sz="1400" b="0" i="0" dirty="0">
                <a:solidFill>
                  <a:srgbClr val="202122"/>
                </a:solidFill>
                <a:effectLst/>
                <a:latin typeface="Bahnschrift" panose="020B0502040204020203" pitchFamily="34" charset="0"/>
              </a:rPr>
              <a:t>Seattle is a seaport city on the </a:t>
            </a:r>
            <a:r>
              <a:rPr lang="en-US" sz="1400" dirty="0">
                <a:solidFill>
                  <a:srgbClr val="202122"/>
                </a:solidFill>
                <a:latin typeface="Bahnschrift" panose="020B0502040204020203" pitchFamily="34" charset="0"/>
              </a:rPr>
              <a:t>west coast of United States. </a:t>
            </a:r>
            <a:r>
              <a:rPr lang="en-US" sz="1400" b="0" i="0" dirty="0">
                <a:solidFill>
                  <a:srgbClr val="202122"/>
                </a:solidFill>
                <a:effectLst/>
                <a:latin typeface="Bahnschrift" panose="020B0502040204020203" pitchFamily="34" charset="0"/>
              </a:rPr>
              <a:t>It is the seat of King Country, Washington. It is the largest city in both the state of Washington and the Pacific Northwest region of North America.</a:t>
            </a:r>
          </a:p>
          <a:p>
            <a:pPr marL="0" indent="0">
              <a:buNone/>
            </a:pPr>
            <a:r>
              <a:rPr lang="en-US" sz="1400" u="sng" dirty="0">
                <a:solidFill>
                  <a:srgbClr val="202122"/>
                </a:solidFill>
                <a:latin typeface="Bahnschrift" panose="020B0502040204020203" pitchFamily="34" charset="0"/>
              </a:rPr>
              <a:t>Top Tourist attractions </a:t>
            </a:r>
            <a:r>
              <a:rPr lang="en-US" sz="1400" dirty="0">
                <a:solidFill>
                  <a:srgbClr val="202122"/>
                </a:solidFill>
                <a:latin typeface="Bahnschrift" panose="020B0502040204020203" pitchFamily="34" charset="0"/>
              </a:rPr>
              <a:t>:-</a:t>
            </a:r>
          </a:p>
          <a:p>
            <a:pPr marL="342900" indent="-342900">
              <a:buAutoNum type="arabicParenR"/>
            </a:pPr>
            <a:r>
              <a:rPr lang="en-US" sz="1400" dirty="0">
                <a:solidFill>
                  <a:srgbClr val="202122"/>
                </a:solidFill>
                <a:latin typeface="Bahnschrift" panose="020B0502040204020203" pitchFamily="34" charset="0"/>
              </a:rPr>
              <a:t>Chihuly Garden and Glass</a:t>
            </a:r>
          </a:p>
          <a:p>
            <a:pPr marL="342900" indent="-342900">
              <a:buAutoNum type="arabicParenR"/>
            </a:pPr>
            <a:r>
              <a:rPr lang="en-US" sz="1400" dirty="0">
                <a:solidFill>
                  <a:srgbClr val="202122"/>
                </a:solidFill>
                <a:latin typeface="Bahnschrift" panose="020B0502040204020203" pitchFamily="34" charset="0"/>
              </a:rPr>
              <a:t>Museum of pop culture</a:t>
            </a:r>
          </a:p>
          <a:p>
            <a:pPr marL="342900" indent="-342900">
              <a:buAutoNum type="arabicParenR"/>
            </a:pPr>
            <a:r>
              <a:rPr lang="en-US" sz="1400" dirty="0">
                <a:solidFill>
                  <a:srgbClr val="202122"/>
                </a:solidFill>
                <a:latin typeface="Bahnschrift" panose="020B0502040204020203" pitchFamily="34" charset="0"/>
              </a:rPr>
              <a:t>Space Needle</a:t>
            </a:r>
          </a:p>
          <a:p>
            <a:pPr marL="342900" indent="-342900">
              <a:buAutoNum type="arabicParenR"/>
            </a:pPr>
            <a:r>
              <a:rPr lang="en-US" sz="1400" dirty="0">
                <a:solidFill>
                  <a:srgbClr val="202122"/>
                </a:solidFill>
                <a:latin typeface="Bahnschrift" panose="020B0502040204020203" pitchFamily="34" charset="0"/>
              </a:rPr>
              <a:t> Discovery Park</a:t>
            </a:r>
          </a:p>
          <a:p>
            <a:pPr marL="342900" indent="-342900">
              <a:buAutoNum type="arabicParenR"/>
            </a:pPr>
            <a:r>
              <a:rPr lang="en-US" sz="1400" dirty="0">
                <a:solidFill>
                  <a:srgbClr val="202122"/>
                </a:solidFill>
                <a:latin typeface="Bahnschrift" panose="020B0502040204020203" pitchFamily="34" charset="0"/>
              </a:rPr>
              <a:t>Olympic Sculpture Park</a:t>
            </a:r>
          </a:p>
          <a:p>
            <a:pPr marL="342900" indent="-342900">
              <a:buAutoNum type="arabicParenR"/>
            </a:pPr>
            <a:r>
              <a:rPr lang="en-US" sz="1400" dirty="0">
                <a:solidFill>
                  <a:srgbClr val="202122"/>
                </a:solidFill>
                <a:latin typeface="Bahnschrift" panose="020B0502040204020203" pitchFamily="34" charset="0"/>
              </a:rPr>
              <a:t>Smith Tower</a:t>
            </a:r>
          </a:p>
          <a:p>
            <a:pPr marL="342900" indent="-342900">
              <a:buAutoNum type="arabicParenR"/>
            </a:pPr>
            <a:r>
              <a:rPr lang="en-US" sz="1400" dirty="0">
                <a:solidFill>
                  <a:srgbClr val="202122"/>
                </a:solidFill>
                <a:latin typeface="Bahnschrift" panose="020B0502040204020203" pitchFamily="34" charset="0"/>
              </a:rPr>
              <a:t>Seattle Great Wheel</a:t>
            </a:r>
          </a:p>
          <a:p>
            <a:pPr marL="342900" indent="-342900">
              <a:buAutoNum type="arabicParenR"/>
            </a:pPr>
            <a:r>
              <a:rPr lang="en-US" sz="1400" dirty="0">
                <a:solidFill>
                  <a:srgbClr val="202122"/>
                </a:solidFill>
                <a:latin typeface="Bahnschrift" panose="020B0502040204020203" pitchFamily="34" charset="0"/>
              </a:rPr>
              <a:t>Lake Washington</a:t>
            </a:r>
          </a:p>
        </p:txBody>
      </p:sp>
      <p:pic>
        <p:nvPicPr>
          <p:cNvPr id="13" name="Picture Placeholder 12" descr="Woman standing in busy street">
            <a:extLst>
              <a:ext uri="{FF2B5EF4-FFF2-40B4-BE49-F238E27FC236}">
                <a16:creationId xmlns:a16="http://schemas.microsoft.com/office/drawing/2014/main" id="{2DE929C2-CECF-4E72-810C-75B9E7BC252A}"/>
              </a:ext>
            </a:extLst>
          </p:cNvPr>
          <p:cNvPicPr>
            <a:picLocks noGrp="1" noChangeAspect="1"/>
          </p:cNvPicPr>
          <p:nvPr>
            <p:ph type="pic" sz="quarter" idx="14"/>
          </p:nvPr>
        </p:nvPicPr>
        <p:blipFill>
          <a:blip r:embed="rId2"/>
          <a:srcRect t="3981" b="3981"/>
          <a:stretch>
            <a:fillRect/>
          </a:stretch>
        </p:blipFill>
        <p:spPr/>
      </p:pic>
      <p:sp>
        <p:nvSpPr>
          <p:cNvPr id="6" name="Rectangle 5">
            <a:extLst>
              <a:ext uri="{FF2B5EF4-FFF2-40B4-BE49-F238E27FC236}">
                <a16:creationId xmlns:a16="http://schemas.microsoft.com/office/drawing/2014/main" id="{3630FC54-633B-4386-B9FA-FE15B88EB1C4}"/>
              </a:ext>
            </a:extLst>
          </p:cNvPr>
          <p:cNvSpPr/>
          <p:nvPr/>
        </p:nvSpPr>
        <p:spPr>
          <a:xfrm>
            <a:off x="276837" y="3427863"/>
            <a:ext cx="310392" cy="2301818"/>
          </a:xfrm>
          <a:prstGeom prst="rect">
            <a:avLst/>
          </a:prstGeom>
          <a:solidFill>
            <a:srgbClr val="FDF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57F30F7-1ED9-4A4B-B9F2-04C0E411A2E1}"/>
              </a:ext>
            </a:extLst>
          </p:cNvPr>
          <p:cNvSpPr/>
          <p:nvPr/>
        </p:nvSpPr>
        <p:spPr>
          <a:xfrm>
            <a:off x="167780" y="5947794"/>
            <a:ext cx="494950" cy="704676"/>
          </a:xfrm>
          <a:prstGeom prst="rect">
            <a:avLst/>
          </a:prstGeom>
          <a:solidFill>
            <a:srgbClr val="FDF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307B3074-06D3-4AB3-BCA3-68629E67D709}"/>
              </a:ext>
            </a:extLst>
          </p:cNvPr>
          <p:cNvSpPr/>
          <p:nvPr/>
        </p:nvSpPr>
        <p:spPr>
          <a:xfrm>
            <a:off x="399126" y="461394"/>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368307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4302-3340-4F5F-8EE3-0F281E068499}"/>
              </a:ext>
            </a:extLst>
          </p:cNvPr>
          <p:cNvSpPr>
            <a:spLocks noGrp="1"/>
          </p:cNvSpPr>
          <p:nvPr>
            <p:ph type="title"/>
          </p:nvPr>
        </p:nvSpPr>
        <p:spPr>
          <a:xfrm>
            <a:off x="3338469" y="427401"/>
            <a:ext cx="5515062" cy="708666"/>
          </a:xfrm>
        </p:spPr>
        <p:txBody>
          <a:bodyPr>
            <a:normAutofit/>
          </a:bodyPr>
          <a:lstStyle/>
          <a:p>
            <a:pPr algn="ctr"/>
            <a:r>
              <a:rPr lang="en-US" sz="3200" b="1" u="sng" dirty="0"/>
              <a:t>OBJECTIVES OF THIS PROJECT</a:t>
            </a:r>
            <a:r>
              <a:rPr lang="en-US" sz="3200" b="1" dirty="0"/>
              <a:t> :</a:t>
            </a:r>
            <a:endParaRPr lang="en-IN" sz="3200" b="1" dirty="0"/>
          </a:p>
        </p:txBody>
      </p:sp>
      <p:sp>
        <p:nvSpPr>
          <p:cNvPr id="4" name="TextBox 3">
            <a:extLst>
              <a:ext uri="{FF2B5EF4-FFF2-40B4-BE49-F238E27FC236}">
                <a16:creationId xmlns:a16="http://schemas.microsoft.com/office/drawing/2014/main" id="{29D431EF-97F2-47E3-A3CD-ECC3754E9601}"/>
              </a:ext>
            </a:extLst>
          </p:cNvPr>
          <p:cNvSpPr txBox="1"/>
          <p:nvPr/>
        </p:nvSpPr>
        <p:spPr>
          <a:xfrm>
            <a:off x="883920" y="1589395"/>
            <a:ext cx="10704690" cy="4052520"/>
          </a:xfrm>
          <a:prstGeom prst="rect">
            <a:avLst/>
          </a:prstGeom>
          <a:noFill/>
        </p:spPr>
        <p:txBody>
          <a:bodyPr wrap="square" rtlCol="0">
            <a:spAutoFit/>
          </a:bodyPr>
          <a:lstStyle/>
          <a:p>
            <a:pPr algn="just">
              <a:buFont typeface="+mj-lt"/>
              <a:buAutoNum type="arabicPeriod"/>
            </a:pPr>
            <a:endParaRPr lang="en-US" b="1" i="0" dirty="0">
              <a:effectLst/>
              <a:latin typeface="Bahnschrift" panose="020B0502040204020203" pitchFamily="34" charset="0"/>
            </a:endParaRPr>
          </a:p>
          <a:p>
            <a:pPr marL="285750" indent="-285750" algn="just">
              <a:lnSpc>
                <a:spcPct val="150000"/>
              </a:lnSpc>
              <a:buFont typeface="Wingdings" panose="05000000000000000000" pitchFamily="2" charset="2"/>
              <a:buChar char="Ø"/>
            </a:pPr>
            <a:r>
              <a:rPr lang="en-US" i="0" dirty="0">
                <a:effectLst/>
                <a:latin typeface="Bahnschrift" panose="020B0502040204020203" pitchFamily="34" charset="0"/>
              </a:rPr>
              <a:t>Finding particular trend and seasonal pattern by analyzing the revenue data for past years and we are trying to forecast the possible revenue during specific seasons in the coming future.</a:t>
            </a:r>
          </a:p>
          <a:p>
            <a:pPr algn="just">
              <a:lnSpc>
                <a:spcPct val="150000"/>
              </a:lnSpc>
            </a:pPr>
            <a:endParaRPr lang="en-US" i="0" dirty="0">
              <a:effectLst/>
              <a:latin typeface="Bahnschrift" panose="020B0502040204020203" pitchFamily="34" charset="0"/>
            </a:endParaRPr>
          </a:p>
          <a:p>
            <a:pPr marL="285750" indent="-285750" algn="just">
              <a:lnSpc>
                <a:spcPct val="150000"/>
              </a:lnSpc>
              <a:buFont typeface="Wingdings" panose="05000000000000000000" pitchFamily="2" charset="2"/>
              <a:buChar char="Ø"/>
            </a:pPr>
            <a:r>
              <a:rPr lang="en-US" b="0" i="0" dirty="0">
                <a:effectLst/>
                <a:latin typeface="Bahnschrift" panose="020B0502040204020203" pitchFamily="34" charset="0"/>
              </a:rPr>
              <a:t>To predict the type of property that a customer is looking for as per their requirement. This way, the search for the property can be narrowed down by focusing only on the particular property type.</a:t>
            </a:r>
          </a:p>
          <a:p>
            <a:pPr algn="just">
              <a:lnSpc>
                <a:spcPct val="150000"/>
              </a:lnSpc>
            </a:pPr>
            <a:endParaRPr lang="en-US" b="0" i="0" dirty="0">
              <a:effectLst/>
              <a:latin typeface="Bahnschrift" panose="020B0502040204020203" pitchFamily="34" charset="0"/>
            </a:endParaRPr>
          </a:p>
          <a:p>
            <a:pPr marL="285750" indent="-285750" algn="just">
              <a:lnSpc>
                <a:spcPct val="150000"/>
              </a:lnSpc>
              <a:buFont typeface="Wingdings" panose="05000000000000000000" pitchFamily="2" charset="2"/>
              <a:buChar char="Ø"/>
            </a:pPr>
            <a:r>
              <a:rPr lang="en-US" b="0" i="0" dirty="0">
                <a:effectLst/>
                <a:latin typeface="Bahnschrift" panose="020B0502040204020203" pitchFamily="34" charset="0"/>
              </a:rPr>
              <a:t>Building a recommendation system for customer that can suggests them top properties as per their requirements.</a:t>
            </a:r>
          </a:p>
          <a:p>
            <a:pPr marL="285750" indent="-285750" algn="just">
              <a:lnSpc>
                <a:spcPct val="150000"/>
              </a:lnSpc>
              <a:buFont typeface="Wingdings" panose="05000000000000000000" pitchFamily="2" charset="2"/>
              <a:buChar char="Ø"/>
            </a:pPr>
            <a:endParaRPr lang="en-US" dirty="0">
              <a:latin typeface="Bahnschrift" panose="020B0502040204020203" pitchFamily="34" charset="0"/>
            </a:endParaRPr>
          </a:p>
        </p:txBody>
      </p:sp>
      <p:sp>
        <p:nvSpPr>
          <p:cNvPr id="7" name="Rectangle 6">
            <a:extLst>
              <a:ext uri="{FF2B5EF4-FFF2-40B4-BE49-F238E27FC236}">
                <a16:creationId xmlns:a16="http://schemas.microsoft.com/office/drawing/2014/main" id="{01ECC3B7-11DE-4669-AFC5-0B8ABA21AADE}"/>
              </a:ext>
            </a:extLst>
          </p:cNvPr>
          <p:cNvSpPr/>
          <p:nvPr/>
        </p:nvSpPr>
        <p:spPr>
          <a:xfrm>
            <a:off x="378153" y="696286"/>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9787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DDC554-1CA6-45CE-99BF-91D07A399CE8}"/>
              </a:ext>
            </a:extLst>
          </p:cNvPr>
          <p:cNvSpPr txBox="1"/>
          <p:nvPr/>
        </p:nvSpPr>
        <p:spPr>
          <a:xfrm>
            <a:off x="365618" y="1705933"/>
            <a:ext cx="2457974" cy="4865616"/>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en-IN" dirty="0"/>
          </a:p>
        </p:txBody>
      </p:sp>
      <p:sp>
        <p:nvSpPr>
          <p:cNvPr id="20" name="TextBox 19">
            <a:extLst>
              <a:ext uri="{FF2B5EF4-FFF2-40B4-BE49-F238E27FC236}">
                <a16:creationId xmlns:a16="http://schemas.microsoft.com/office/drawing/2014/main" id="{8D30DACC-DC3F-4E4D-9B1F-EA3D1941662E}"/>
              </a:ext>
            </a:extLst>
          </p:cNvPr>
          <p:cNvSpPr txBox="1"/>
          <p:nvPr/>
        </p:nvSpPr>
        <p:spPr>
          <a:xfrm>
            <a:off x="3388103" y="1711354"/>
            <a:ext cx="2457974" cy="4865616"/>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endParaRPr lang="en-IN" dirty="0"/>
          </a:p>
        </p:txBody>
      </p:sp>
      <p:sp>
        <p:nvSpPr>
          <p:cNvPr id="21" name="TextBox 20">
            <a:extLst>
              <a:ext uri="{FF2B5EF4-FFF2-40B4-BE49-F238E27FC236}">
                <a16:creationId xmlns:a16="http://schemas.microsoft.com/office/drawing/2014/main" id="{EB618A5A-4420-427D-9E76-E1D1769F363F}"/>
              </a:ext>
            </a:extLst>
          </p:cNvPr>
          <p:cNvSpPr txBox="1"/>
          <p:nvPr/>
        </p:nvSpPr>
        <p:spPr>
          <a:xfrm>
            <a:off x="6410588" y="1711354"/>
            <a:ext cx="2457974" cy="4865616"/>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en-IN" dirty="0"/>
          </a:p>
        </p:txBody>
      </p:sp>
      <p:sp>
        <p:nvSpPr>
          <p:cNvPr id="22" name="TextBox 21">
            <a:extLst>
              <a:ext uri="{FF2B5EF4-FFF2-40B4-BE49-F238E27FC236}">
                <a16:creationId xmlns:a16="http://schemas.microsoft.com/office/drawing/2014/main" id="{2D9BB4EF-5474-40A4-A16C-3FE373571A13}"/>
              </a:ext>
            </a:extLst>
          </p:cNvPr>
          <p:cNvSpPr txBox="1"/>
          <p:nvPr/>
        </p:nvSpPr>
        <p:spPr>
          <a:xfrm>
            <a:off x="9368408" y="1711354"/>
            <a:ext cx="2457974" cy="4865616"/>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endParaRPr lang="en-IN" dirty="0"/>
          </a:p>
        </p:txBody>
      </p:sp>
      <p:sp>
        <p:nvSpPr>
          <p:cNvPr id="24" name="TextBox 23">
            <a:extLst>
              <a:ext uri="{FF2B5EF4-FFF2-40B4-BE49-F238E27FC236}">
                <a16:creationId xmlns:a16="http://schemas.microsoft.com/office/drawing/2014/main" id="{34A73F71-7F85-4827-841A-EA2398D8EEEE}"/>
              </a:ext>
            </a:extLst>
          </p:cNvPr>
          <p:cNvSpPr txBox="1"/>
          <p:nvPr/>
        </p:nvSpPr>
        <p:spPr>
          <a:xfrm>
            <a:off x="4165831" y="273611"/>
            <a:ext cx="3860337" cy="584775"/>
          </a:xfrm>
          <a:prstGeom prst="rect">
            <a:avLst/>
          </a:pr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dirty="0">
                <a:latin typeface="Bahnschrift SemiBold" panose="020B0502040204020203" pitchFamily="34" charset="0"/>
              </a:rPr>
              <a:t>STREAM OF WORK</a:t>
            </a:r>
            <a:endParaRPr lang="en-IN" sz="3200" dirty="0">
              <a:latin typeface="Bahnschrift SemiBold" panose="020B0502040204020203" pitchFamily="34" charset="0"/>
            </a:endParaRPr>
          </a:p>
        </p:txBody>
      </p:sp>
      <p:sp>
        <p:nvSpPr>
          <p:cNvPr id="25" name="Arrow: Right 24">
            <a:extLst>
              <a:ext uri="{FF2B5EF4-FFF2-40B4-BE49-F238E27FC236}">
                <a16:creationId xmlns:a16="http://schemas.microsoft.com/office/drawing/2014/main" id="{A8458301-77DA-4704-8EEF-517237A52F2D}"/>
              </a:ext>
            </a:extLst>
          </p:cNvPr>
          <p:cNvSpPr/>
          <p:nvPr/>
        </p:nvSpPr>
        <p:spPr>
          <a:xfrm>
            <a:off x="2823067" y="4144162"/>
            <a:ext cx="630226" cy="864066"/>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042D182A-915C-428A-A4CA-378BEAB255C9}"/>
              </a:ext>
            </a:extLst>
          </p:cNvPr>
          <p:cNvSpPr/>
          <p:nvPr/>
        </p:nvSpPr>
        <p:spPr>
          <a:xfrm>
            <a:off x="5845553" y="4144162"/>
            <a:ext cx="691217" cy="864066"/>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B24FFB34-0F7E-4A05-A3A4-75D1D9E3C4C7}"/>
              </a:ext>
            </a:extLst>
          </p:cNvPr>
          <p:cNvSpPr txBox="1"/>
          <p:nvPr/>
        </p:nvSpPr>
        <p:spPr>
          <a:xfrm>
            <a:off x="270893" y="1711354"/>
            <a:ext cx="2647423" cy="92333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dirty="0">
                <a:latin typeface="Bahnschrift SemiBold" panose="020B0502040204020203" pitchFamily="34" charset="0"/>
              </a:rPr>
              <a:t>INFO GATHERING AND VISUALISATIONS FROM RAW DATA</a:t>
            </a:r>
            <a:endParaRPr lang="en-IN" b="1" dirty="0">
              <a:latin typeface="Bahnschrift SemiBold" panose="020B0502040204020203" pitchFamily="34" charset="0"/>
            </a:endParaRPr>
          </a:p>
        </p:txBody>
      </p:sp>
      <p:sp>
        <p:nvSpPr>
          <p:cNvPr id="29" name="TextBox 28">
            <a:extLst>
              <a:ext uri="{FF2B5EF4-FFF2-40B4-BE49-F238E27FC236}">
                <a16:creationId xmlns:a16="http://schemas.microsoft.com/office/drawing/2014/main" id="{498FAA70-1C0F-4350-99BA-72CF5CCE26F2}"/>
              </a:ext>
            </a:extLst>
          </p:cNvPr>
          <p:cNvSpPr txBox="1"/>
          <p:nvPr/>
        </p:nvSpPr>
        <p:spPr>
          <a:xfrm>
            <a:off x="3274499" y="1711354"/>
            <a:ext cx="2715240" cy="92333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a:latin typeface="Bahnschrift SemiBold" panose="020B0502040204020203" pitchFamily="34" charset="0"/>
              </a:rPr>
              <a:t>PROPERTY REVENUE PREDICTION USING TIME SERIES ANALYSIS</a:t>
            </a:r>
            <a:endParaRPr lang="en-IN" b="1" dirty="0">
              <a:latin typeface="Bahnschrift SemiBold" panose="020B0502040204020203" pitchFamily="34" charset="0"/>
            </a:endParaRPr>
          </a:p>
        </p:txBody>
      </p:sp>
      <p:sp>
        <p:nvSpPr>
          <p:cNvPr id="30" name="TextBox 29">
            <a:extLst>
              <a:ext uri="{FF2B5EF4-FFF2-40B4-BE49-F238E27FC236}">
                <a16:creationId xmlns:a16="http://schemas.microsoft.com/office/drawing/2014/main" id="{8C59AE77-8F9B-4F07-B453-AD5CAF9C9602}"/>
              </a:ext>
            </a:extLst>
          </p:cNvPr>
          <p:cNvSpPr txBox="1"/>
          <p:nvPr/>
        </p:nvSpPr>
        <p:spPr>
          <a:xfrm>
            <a:off x="6285803" y="1711354"/>
            <a:ext cx="2726422" cy="92333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dirty="0">
                <a:latin typeface="Bahnschrift SemiBold" panose="020B0502040204020203" pitchFamily="34" charset="0"/>
              </a:rPr>
              <a:t>PREDICTING PROPERTY TYPE BASED ON SELECTED FEATURES  </a:t>
            </a:r>
            <a:endParaRPr lang="en-IN" b="1" dirty="0">
              <a:latin typeface="Bahnschrift SemiBold" panose="020B0502040204020203" pitchFamily="34" charset="0"/>
            </a:endParaRPr>
          </a:p>
        </p:txBody>
      </p:sp>
      <p:sp>
        <p:nvSpPr>
          <p:cNvPr id="33" name="Arrow: Right 32">
            <a:extLst>
              <a:ext uri="{FF2B5EF4-FFF2-40B4-BE49-F238E27FC236}">
                <a16:creationId xmlns:a16="http://schemas.microsoft.com/office/drawing/2014/main" id="{6220E5F9-D521-4E32-8F2A-EFBE2EA358E9}"/>
              </a:ext>
            </a:extLst>
          </p:cNvPr>
          <p:cNvSpPr/>
          <p:nvPr/>
        </p:nvSpPr>
        <p:spPr>
          <a:xfrm>
            <a:off x="8866463" y="4138741"/>
            <a:ext cx="630226" cy="864066"/>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1A1A4D84-D558-4496-8CA5-EEC798A8770D}"/>
              </a:ext>
            </a:extLst>
          </p:cNvPr>
          <p:cNvSpPr txBox="1"/>
          <p:nvPr/>
        </p:nvSpPr>
        <p:spPr>
          <a:xfrm>
            <a:off x="539244" y="3207840"/>
            <a:ext cx="2048929"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q"/>
            </a:pPr>
            <a:r>
              <a:rPr lang="en-US" sz="1600" dirty="0"/>
              <a:t>Understanding the dataset.</a:t>
            </a:r>
          </a:p>
          <a:p>
            <a:r>
              <a:rPr lang="en-US" sz="1600" dirty="0"/>
              <a:t>------------------------------</a:t>
            </a:r>
          </a:p>
          <a:p>
            <a:pPr marL="285750" indent="-285750">
              <a:buFont typeface="Wingdings" panose="05000000000000000000" pitchFamily="2" charset="2"/>
              <a:buChar char="q"/>
            </a:pPr>
            <a:r>
              <a:rPr lang="en-US" sz="1600" dirty="0"/>
              <a:t>Preprocessing the data </a:t>
            </a:r>
          </a:p>
          <a:p>
            <a:r>
              <a:rPr lang="en-US" sz="1600" dirty="0"/>
              <a:t>-------------------------</a:t>
            </a:r>
          </a:p>
          <a:p>
            <a:pPr marL="285750" indent="-285750">
              <a:buFont typeface="Wingdings" panose="05000000000000000000" pitchFamily="2" charset="2"/>
              <a:buChar char="q"/>
            </a:pPr>
            <a:r>
              <a:rPr lang="en-US" sz="1600" dirty="0"/>
              <a:t>Exploratory Data Analysis.</a:t>
            </a:r>
          </a:p>
        </p:txBody>
      </p:sp>
      <p:sp>
        <p:nvSpPr>
          <p:cNvPr id="35" name="TextBox 34">
            <a:extLst>
              <a:ext uri="{FF2B5EF4-FFF2-40B4-BE49-F238E27FC236}">
                <a16:creationId xmlns:a16="http://schemas.microsoft.com/office/drawing/2014/main" id="{7E264BAD-E86D-4567-A30D-F8AA3835FA81}"/>
              </a:ext>
            </a:extLst>
          </p:cNvPr>
          <p:cNvSpPr txBox="1"/>
          <p:nvPr/>
        </p:nvSpPr>
        <p:spPr>
          <a:xfrm>
            <a:off x="6600205" y="3225440"/>
            <a:ext cx="2048929"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q"/>
            </a:pPr>
            <a:r>
              <a:rPr lang="en-US" sz="1600" dirty="0"/>
              <a:t>Building a classification model to predict the property type based on the required input parameters from the customer. </a:t>
            </a:r>
          </a:p>
        </p:txBody>
      </p:sp>
      <p:sp>
        <p:nvSpPr>
          <p:cNvPr id="36" name="TextBox 35">
            <a:extLst>
              <a:ext uri="{FF2B5EF4-FFF2-40B4-BE49-F238E27FC236}">
                <a16:creationId xmlns:a16="http://schemas.microsoft.com/office/drawing/2014/main" id="{BFBDE879-B0B9-46CE-82E2-9422192C397E}"/>
              </a:ext>
            </a:extLst>
          </p:cNvPr>
          <p:cNvSpPr txBox="1"/>
          <p:nvPr/>
        </p:nvSpPr>
        <p:spPr>
          <a:xfrm>
            <a:off x="3575475" y="3047280"/>
            <a:ext cx="2113287"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q"/>
            </a:pPr>
            <a:r>
              <a:rPr lang="en-US" sz="1600" dirty="0"/>
              <a:t>Visualizing and finding any existing trends or seasonality</a:t>
            </a:r>
          </a:p>
          <a:p>
            <a:r>
              <a:rPr lang="en-US" sz="1600" dirty="0"/>
              <a:t>-------------------------------</a:t>
            </a:r>
          </a:p>
          <a:p>
            <a:pPr marL="285750" indent="-285750">
              <a:buFont typeface="Wingdings" panose="05000000000000000000" pitchFamily="2" charset="2"/>
              <a:buChar char="q"/>
            </a:pPr>
            <a:r>
              <a:rPr lang="en-US" sz="1600" dirty="0"/>
              <a:t>Forecasting the   property price based on the past records.</a:t>
            </a:r>
            <a:endParaRPr lang="en-IN" sz="1600" dirty="0"/>
          </a:p>
        </p:txBody>
      </p:sp>
      <p:sp>
        <p:nvSpPr>
          <p:cNvPr id="37" name="TextBox 36">
            <a:extLst>
              <a:ext uri="{FF2B5EF4-FFF2-40B4-BE49-F238E27FC236}">
                <a16:creationId xmlns:a16="http://schemas.microsoft.com/office/drawing/2014/main" id="{774DC548-8392-4E3A-B4D4-F19582373A64}"/>
              </a:ext>
            </a:extLst>
          </p:cNvPr>
          <p:cNvSpPr txBox="1"/>
          <p:nvPr/>
        </p:nvSpPr>
        <p:spPr>
          <a:xfrm>
            <a:off x="9572929" y="3298581"/>
            <a:ext cx="2048929"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q"/>
            </a:pPr>
            <a:r>
              <a:rPr lang="en-US" sz="1600" dirty="0"/>
              <a:t>Put forward the insights and suggestions after the analysis of Seattle’s dataset in-order to help AirBnB maximize its revenue.</a:t>
            </a:r>
            <a:endParaRPr lang="en-IN" sz="1600" dirty="0"/>
          </a:p>
        </p:txBody>
      </p:sp>
      <p:sp>
        <p:nvSpPr>
          <p:cNvPr id="41" name="Rectangle 40">
            <a:extLst>
              <a:ext uri="{FF2B5EF4-FFF2-40B4-BE49-F238E27FC236}">
                <a16:creationId xmlns:a16="http://schemas.microsoft.com/office/drawing/2014/main" id="{6F62B37D-D983-4AE6-BB52-153A08FD8795}"/>
              </a:ext>
            </a:extLst>
          </p:cNvPr>
          <p:cNvSpPr/>
          <p:nvPr/>
        </p:nvSpPr>
        <p:spPr>
          <a:xfrm>
            <a:off x="125835" y="486561"/>
            <a:ext cx="4039996" cy="1845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D4B4453D-A18D-4DBD-866F-0F32DDFC86E8}"/>
              </a:ext>
            </a:extLst>
          </p:cNvPr>
          <p:cNvSpPr/>
          <p:nvPr/>
        </p:nvSpPr>
        <p:spPr>
          <a:xfrm>
            <a:off x="8026168" y="481138"/>
            <a:ext cx="4039996" cy="1845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DFFEF612-620D-43BA-B98E-C3630C054EC5}"/>
              </a:ext>
            </a:extLst>
          </p:cNvPr>
          <p:cNvSpPr txBox="1"/>
          <p:nvPr/>
        </p:nvSpPr>
        <p:spPr>
          <a:xfrm>
            <a:off x="9234183" y="1711354"/>
            <a:ext cx="2726422" cy="92333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dirty="0">
                <a:latin typeface="Bahnschrift SemiBold" panose="020B0502040204020203" pitchFamily="34" charset="0"/>
              </a:rPr>
              <a:t>BUSINESS SUGGESTIONS FROM INFERENCES</a:t>
            </a:r>
            <a:endParaRPr lang="en-IN" b="1" dirty="0">
              <a:latin typeface="Bahnschrift SemiBold" panose="020B0502040204020203" pitchFamily="34" charset="0"/>
            </a:endParaRPr>
          </a:p>
        </p:txBody>
      </p:sp>
    </p:spTree>
    <p:extLst>
      <p:ext uri="{BB962C8B-B14F-4D97-AF65-F5344CB8AC3E}">
        <p14:creationId xmlns:p14="http://schemas.microsoft.com/office/powerpoint/2010/main" val="3646973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3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66DA-C80C-4ED0-A4D6-4900B54D029D}"/>
              </a:ext>
            </a:extLst>
          </p:cNvPr>
          <p:cNvSpPr>
            <a:spLocks noGrp="1"/>
          </p:cNvSpPr>
          <p:nvPr>
            <p:ph type="title"/>
          </p:nvPr>
        </p:nvSpPr>
        <p:spPr>
          <a:xfrm>
            <a:off x="4170551" y="461394"/>
            <a:ext cx="3850897" cy="532496"/>
          </a:xfrm>
        </p:spPr>
        <p:txBody>
          <a:bodyPr>
            <a:noAutofit/>
          </a:bodyPr>
          <a:lstStyle/>
          <a:p>
            <a:pPr algn="ctr"/>
            <a:r>
              <a:rPr lang="en-US" sz="2800" b="1" u="sng" dirty="0"/>
              <a:t>DATA PREPROCESSING</a:t>
            </a:r>
            <a:endParaRPr lang="en-IN" sz="2800" b="1" u="sng" dirty="0"/>
          </a:p>
        </p:txBody>
      </p:sp>
      <p:sp>
        <p:nvSpPr>
          <p:cNvPr id="3" name="Content Placeholder 2">
            <a:extLst>
              <a:ext uri="{FF2B5EF4-FFF2-40B4-BE49-F238E27FC236}">
                <a16:creationId xmlns:a16="http://schemas.microsoft.com/office/drawing/2014/main" id="{0AA19123-18A7-462F-8795-F230C35BD77C}"/>
              </a:ext>
            </a:extLst>
          </p:cNvPr>
          <p:cNvSpPr>
            <a:spLocks noGrp="1"/>
          </p:cNvSpPr>
          <p:nvPr>
            <p:ph idx="1"/>
          </p:nvPr>
        </p:nvSpPr>
        <p:spPr>
          <a:xfrm>
            <a:off x="899160" y="1442273"/>
            <a:ext cx="10790146" cy="5029647"/>
          </a:xfrm>
        </p:spPr>
        <p:txBody>
          <a:bodyPr>
            <a:normAutofit/>
          </a:bodyPr>
          <a:lstStyle/>
          <a:p>
            <a:pPr>
              <a:lnSpc>
                <a:spcPct val="100000"/>
              </a:lnSpc>
              <a:buFont typeface="Wingdings" panose="05000000000000000000" pitchFamily="2" charset="2"/>
              <a:buChar char="Ø"/>
            </a:pPr>
            <a:r>
              <a:rPr lang="en-US" sz="1800" dirty="0"/>
              <a:t>Our data has 3818 rows and 92 columns.</a:t>
            </a:r>
          </a:p>
          <a:p>
            <a:pPr>
              <a:lnSpc>
                <a:spcPct val="100000"/>
              </a:lnSpc>
              <a:buFont typeface="Wingdings" panose="05000000000000000000" pitchFamily="2" charset="2"/>
              <a:buChar char="Ø"/>
            </a:pPr>
            <a:r>
              <a:rPr lang="en-US" sz="1800" dirty="0"/>
              <a:t> Columns like price, security deposit, cleaning fee, weekly-price and monthly-price were in object type, so we converted them to float types.</a:t>
            </a:r>
          </a:p>
          <a:p>
            <a:pPr>
              <a:lnSpc>
                <a:spcPct val="100000"/>
              </a:lnSpc>
              <a:buFont typeface="Wingdings" panose="05000000000000000000" pitchFamily="2" charset="2"/>
              <a:buChar char="Ø"/>
            </a:pPr>
            <a:r>
              <a:rPr lang="en-US" sz="1800" dirty="0"/>
              <a:t> Important columns having null values :- </a:t>
            </a:r>
          </a:p>
          <a:p>
            <a:pPr marL="914400" lvl="2" indent="0">
              <a:lnSpc>
                <a:spcPct val="100000"/>
              </a:lnSpc>
              <a:buNone/>
            </a:pPr>
            <a:r>
              <a:rPr lang="en-US" sz="1800" dirty="0"/>
              <a:t>Host response rate, Host is superhost, Host listing count, Host identity verified, Property type,</a:t>
            </a:r>
          </a:p>
          <a:p>
            <a:pPr marL="914400" lvl="2" indent="0">
              <a:lnSpc>
                <a:spcPct val="100000"/>
              </a:lnSpc>
              <a:buNone/>
            </a:pPr>
            <a:r>
              <a:rPr lang="en-US" sz="1800" dirty="0"/>
              <a:t>Bedrooms, Bathrooms, Security Deposit, Weekly and Monthly price and other columns based on reviews.</a:t>
            </a:r>
          </a:p>
          <a:p>
            <a:pPr>
              <a:buFont typeface="Wingdings" panose="05000000000000000000" pitchFamily="2" charset="2"/>
              <a:buChar char="Ø"/>
            </a:pPr>
            <a:r>
              <a:rPr lang="en-US" sz="1800" dirty="0"/>
              <a:t>Balancing null values :-</a:t>
            </a:r>
          </a:p>
          <a:p>
            <a:pPr lvl="2">
              <a:buFont typeface="Wingdings" panose="05000000000000000000" pitchFamily="2" charset="2"/>
              <a:buChar char="§"/>
            </a:pPr>
            <a:r>
              <a:rPr lang="en-US" sz="1800" dirty="0"/>
              <a:t>Columns like host response rate, security deposit, cleaning fee have been filled with 0.</a:t>
            </a:r>
          </a:p>
          <a:p>
            <a:pPr lvl="2">
              <a:lnSpc>
                <a:spcPct val="100000"/>
              </a:lnSpc>
              <a:buFont typeface="Wingdings" panose="05000000000000000000" pitchFamily="2" charset="2"/>
              <a:buChar char="§"/>
            </a:pPr>
            <a:r>
              <a:rPr lang="en-US" sz="1800" dirty="0"/>
              <a:t>Entries from columns which had less than 20 null values like Bedrooms, bathrooms, etc. were dropped as they were negligible.</a:t>
            </a:r>
          </a:p>
          <a:p>
            <a:pPr lvl="2">
              <a:buFont typeface="Wingdings" panose="05000000000000000000" pitchFamily="2" charset="2"/>
              <a:buChar char="§"/>
            </a:pPr>
            <a:r>
              <a:rPr lang="en-US" sz="1800" dirty="0"/>
              <a:t>Columns based on reviews were filled with mean values.</a:t>
            </a:r>
            <a:endParaRPr lang="en-IN" sz="1800" dirty="0"/>
          </a:p>
          <a:p>
            <a:pPr lvl="2">
              <a:buFont typeface="Wingdings" panose="05000000000000000000" pitchFamily="2" charset="2"/>
              <a:buChar char="§"/>
            </a:pPr>
            <a:r>
              <a:rPr lang="en-IN" sz="1800" dirty="0"/>
              <a:t>Weekly and monthly price columns were filled taking data from price column.</a:t>
            </a:r>
          </a:p>
          <a:p>
            <a:pPr lvl="2">
              <a:buFont typeface="Wingdings" panose="05000000000000000000" pitchFamily="2" charset="2"/>
              <a:buChar char="§"/>
            </a:pPr>
            <a:r>
              <a:rPr lang="en-IN" sz="1800" dirty="0"/>
              <a:t>All other irrelevant columns were dropped.</a:t>
            </a:r>
            <a:endParaRPr lang="en-US" sz="1800" dirty="0"/>
          </a:p>
        </p:txBody>
      </p:sp>
      <p:sp>
        <p:nvSpPr>
          <p:cNvPr id="4" name="Rectangle 3">
            <a:extLst>
              <a:ext uri="{FF2B5EF4-FFF2-40B4-BE49-F238E27FC236}">
                <a16:creationId xmlns:a16="http://schemas.microsoft.com/office/drawing/2014/main" id="{3862E108-967E-4C99-BEE5-04E487D8A175}"/>
              </a:ext>
            </a:extLst>
          </p:cNvPr>
          <p:cNvSpPr/>
          <p:nvPr/>
        </p:nvSpPr>
        <p:spPr>
          <a:xfrm>
            <a:off x="399126" y="461394"/>
            <a:ext cx="65814" cy="58387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2315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FE81D4C4-279B-4488-BD44-7F7CA375A9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66851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a:extLst>
              <a:ext uri="{FF2B5EF4-FFF2-40B4-BE49-F238E27FC236}">
                <a16:creationId xmlns:a16="http://schemas.microsoft.com/office/drawing/2014/main" id="{0E6B3B97-7202-493E-951A-BBCDC545C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2807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1284</Words>
  <Application>Microsoft Office PowerPoint</Application>
  <PresentationFormat>Widescreen</PresentationFormat>
  <Paragraphs>126</Paragraphs>
  <Slides>24</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vt:lpstr>
      <vt:lpstr>Arial Black</vt:lpstr>
      <vt:lpstr>Bahnschrift</vt:lpstr>
      <vt:lpstr>Bahnschrift SemiBold</vt:lpstr>
      <vt:lpstr>Calibri</vt:lpstr>
      <vt:lpstr>Calibri Light</vt:lpstr>
      <vt:lpstr>Helvetica Light</vt:lpstr>
      <vt:lpstr>Wingdings</vt:lpstr>
      <vt:lpstr>Office Theme</vt:lpstr>
      <vt:lpstr>AirBnB Home Rental Analysis</vt:lpstr>
      <vt:lpstr>Presented By </vt:lpstr>
      <vt:lpstr>About AiRBnB</vt:lpstr>
      <vt:lpstr>SEATTLE</vt:lpstr>
      <vt:lpstr>OBJECTIVES OF THIS PROJECT :</vt:lpstr>
      <vt:lpstr>PowerPoint Presentation</vt:lpstr>
      <vt:lpstr>DATA PREPROCESSING</vt:lpstr>
      <vt:lpstr>PowerPoint Presentation</vt:lpstr>
      <vt:lpstr>PowerPoint Presentation</vt:lpstr>
      <vt:lpstr>Objective</vt:lpstr>
      <vt:lpstr>What are the characteristics of AirBnB over the time period  </vt:lpstr>
      <vt:lpstr>Models for the Timeseries </vt:lpstr>
      <vt:lpstr>Variables used for Exogenous Factors</vt:lpstr>
      <vt:lpstr>Let’s get little detailed in this seasonality, Which gives insights and helps in the further growth of Organization </vt:lpstr>
      <vt:lpstr>Business uses and Advantages</vt:lpstr>
      <vt:lpstr>PowerPoint Presentation</vt:lpstr>
      <vt:lpstr>PowerPoint Presentation</vt:lpstr>
      <vt:lpstr>PowerPoint Presentation</vt:lpstr>
      <vt:lpstr>PowerPoint Presentation</vt:lpstr>
      <vt:lpstr>COMPARISON OF DIFFERENT CLASSIFICATION MODELS</vt:lpstr>
      <vt:lpstr>PowerPoint Presentation</vt:lpstr>
      <vt:lpstr>PowerPoint Presentation</vt:lpstr>
      <vt:lpstr>FINAL CONCLUSIONS AFTER ANALYSIS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ANALYSIS</dc:title>
  <dc:creator>Sandip Bhattacharya</dc:creator>
  <cp:lastModifiedBy>Sandip Bhattacharya</cp:lastModifiedBy>
  <cp:revision>22</cp:revision>
  <dcterms:created xsi:type="dcterms:W3CDTF">2022-07-30T13:33:55Z</dcterms:created>
  <dcterms:modified xsi:type="dcterms:W3CDTF">2022-08-01T07:50:19Z</dcterms:modified>
</cp:coreProperties>
</file>